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71" r:id="rId2"/>
    <p:sldId id="265" r:id="rId3"/>
    <p:sldId id="266" r:id="rId4"/>
    <p:sldId id="267" r:id="rId5"/>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F"/>
    <a:srgbClr val="E9B4BE"/>
    <a:srgbClr val="C39222"/>
    <a:srgbClr val="146AD2"/>
    <a:srgbClr val="C02736"/>
    <a:srgbClr val="EF5061"/>
    <a:srgbClr val="AD0B4A"/>
    <a:srgbClr val="FDFFA0"/>
    <a:srgbClr val="FFE555"/>
    <a:srgbClr val="53BEF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652" autoAdjust="0"/>
  </p:normalViewPr>
  <p:slideViewPr>
    <p:cSldViewPr snapToGrid="0" snapToObjects="1">
      <p:cViewPr varScale="1">
        <p:scale>
          <a:sx n="108" d="100"/>
          <a:sy n="108" d="100"/>
        </p:scale>
        <p:origin x="1760"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7E8CDC-7DD6-DF49-BA3D-76ACAD662451}" type="datetimeFigureOut">
              <a:rPr lang="fr-FR" smtClean="0"/>
              <a:t>15/09/2026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E3C3AB-206F-4947-A741-62D1A8AC8084}" type="slidenum">
              <a:rPr lang="fr-FR" smtClean="0"/>
              <a:t>‹N°›</a:t>
            </a:fld>
            <a:endParaRPr lang="fr-FR"/>
          </a:p>
        </p:txBody>
      </p:sp>
    </p:spTree>
    <p:extLst>
      <p:ext uri="{BB962C8B-B14F-4D97-AF65-F5344CB8AC3E}">
        <p14:creationId xmlns:p14="http://schemas.microsoft.com/office/powerpoint/2010/main" val="1297013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56E3C3AB-206F-4947-A741-62D1A8AC8084}" type="slidenum">
              <a:rPr lang="fr-FR" smtClean="0"/>
              <a:t>1</a:t>
            </a:fld>
            <a:endParaRPr lang="fr-FR"/>
          </a:p>
        </p:txBody>
      </p:sp>
    </p:spTree>
    <p:extLst>
      <p:ext uri="{BB962C8B-B14F-4D97-AF65-F5344CB8AC3E}">
        <p14:creationId xmlns:p14="http://schemas.microsoft.com/office/powerpoint/2010/main" val="3098784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6E3C3AB-206F-4947-A741-62D1A8AC8084}" type="slidenum">
              <a:rPr lang="fr-FR" smtClean="0"/>
              <a:t>2</a:t>
            </a:fld>
            <a:endParaRPr lang="fr-FR"/>
          </a:p>
        </p:txBody>
      </p:sp>
    </p:spTree>
    <p:extLst>
      <p:ext uri="{BB962C8B-B14F-4D97-AF65-F5344CB8AC3E}">
        <p14:creationId xmlns:p14="http://schemas.microsoft.com/office/powerpoint/2010/main" val="3098784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6E3C3AB-206F-4947-A741-62D1A8AC8084}" type="slidenum">
              <a:rPr lang="fr-FR" smtClean="0"/>
              <a:t>3</a:t>
            </a:fld>
            <a:endParaRPr lang="fr-FR"/>
          </a:p>
        </p:txBody>
      </p:sp>
    </p:spTree>
    <p:extLst>
      <p:ext uri="{BB962C8B-B14F-4D97-AF65-F5344CB8AC3E}">
        <p14:creationId xmlns:p14="http://schemas.microsoft.com/office/powerpoint/2010/main" val="3098784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6E3C3AB-206F-4947-A741-62D1A8AC8084}" type="slidenum">
              <a:rPr lang="fr-FR" smtClean="0"/>
              <a:t>4</a:t>
            </a:fld>
            <a:endParaRPr lang="fr-FR"/>
          </a:p>
        </p:txBody>
      </p:sp>
    </p:spTree>
    <p:extLst>
      <p:ext uri="{BB962C8B-B14F-4D97-AF65-F5344CB8AC3E}">
        <p14:creationId xmlns:p14="http://schemas.microsoft.com/office/powerpoint/2010/main" val="3098784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DE8D75EE-F115-8A48-9A90-94A7C93EA08C}"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3013977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E8D75EE-F115-8A48-9A90-94A7C93EA08C}"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3668719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DE8D75EE-F115-8A48-9A90-94A7C93EA08C}"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3872551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DE8D75EE-F115-8A48-9A90-94A7C93EA08C}" type="datetimeFigureOut">
              <a:rPr lang="fr-FR" smtClean="0"/>
              <a:t>15/09/2026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977977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DE8D75EE-F115-8A48-9A90-94A7C93EA08C}" type="datetimeFigureOut">
              <a:rPr lang="fr-FR" smtClean="0"/>
              <a:t>15/09/2026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1656922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DE8D75EE-F115-8A48-9A90-94A7C93EA08C}" type="datetimeFigureOut">
              <a:rPr lang="fr-FR" smtClean="0"/>
              <a:t>15/09/2026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2610112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E8D75EE-F115-8A48-9A90-94A7C93EA08C}" type="datetimeFigureOut">
              <a:rPr lang="fr-FR" smtClean="0"/>
              <a:t>15/09/2026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2651357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DE8D75EE-F115-8A48-9A90-94A7C93EA08C}" type="datetimeFigureOut">
              <a:rPr lang="fr-FR" smtClean="0"/>
              <a:t>15/09/2026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4103565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DE8D75EE-F115-8A48-9A90-94A7C93EA08C}" type="datetimeFigureOut">
              <a:rPr lang="fr-FR" smtClean="0"/>
              <a:t>15/09/2026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3415368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E8D75EE-F115-8A48-9A90-94A7C93EA08C}"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2556163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E8D75EE-F115-8A48-9A90-94A7C93EA08C}"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3877214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8D75EE-F115-8A48-9A90-94A7C93EA08C}" type="datetimeFigureOut">
              <a:rPr lang="fr-FR" smtClean="0"/>
              <a:t>15/09/2026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D727B1-AEE0-C04B-9BCC-59458CE081E8}" type="slidenum">
              <a:rPr lang="fr-FR" smtClean="0"/>
              <a:t>‹N°›</a:t>
            </a:fld>
            <a:endParaRPr lang="fr-FR"/>
          </a:p>
        </p:txBody>
      </p:sp>
    </p:spTree>
    <p:extLst>
      <p:ext uri="{BB962C8B-B14F-4D97-AF65-F5344CB8AC3E}">
        <p14:creationId xmlns:p14="http://schemas.microsoft.com/office/powerpoint/2010/main" val="590163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youtube.com/watch?v=aFFPGANtu3E"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 Id="rId9"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766742" cy="6858000"/>
          </a:xfrm>
          <a:prstGeom prst="rect">
            <a:avLst/>
          </a:prstGeom>
          <a:solidFill>
            <a:srgbClr val="6BE9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 name="Rectangle à coins arrondis 4"/>
          <p:cNvSpPr/>
          <p:nvPr/>
        </p:nvSpPr>
        <p:spPr>
          <a:xfrm>
            <a:off x="2851323" y="852672"/>
            <a:ext cx="4157180" cy="682954"/>
          </a:xfrm>
          <a:prstGeom prst="roundRect">
            <a:avLst/>
          </a:prstGeom>
          <a:noFill/>
          <a:ln>
            <a:solidFill>
              <a:srgbClr val="2D3B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ZoneTexte 9"/>
          <p:cNvSpPr txBox="1"/>
          <p:nvPr/>
        </p:nvSpPr>
        <p:spPr>
          <a:xfrm>
            <a:off x="2851323" y="962634"/>
            <a:ext cx="4157179" cy="400110"/>
          </a:xfrm>
          <a:prstGeom prst="rect">
            <a:avLst/>
          </a:prstGeom>
          <a:noFill/>
        </p:spPr>
        <p:txBody>
          <a:bodyPr wrap="square" rtlCol="0">
            <a:spAutoFit/>
          </a:bodyPr>
          <a:lstStyle/>
          <a:p>
            <a:pPr algn="ctr"/>
            <a:r>
              <a:rPr lang="fr-FR" sz="2000" b="1" dirty="0">
                <a:latin typeface="Athelas Regular"/>
                <a:cs typeface="Athelas Regular"/>
              </a:rPr>
              <a:t>LES MÉTAMORPHOSES EN 6è</a:t>
            </a:r>
          </a:p>
        </p:txBody>
      </p:sp>
      <p:sp>
        <p:nvSpPr>
          <p:cNvPr id="13" name="Rectangle à coins arrondis 12"/>
          <p:cNvSpPr/>
          <p:nvPr/>
        </p:nvSpPr>
        <p:spPr>
          <a:xfrm>
            <a:off x="994370" y="2123382"/>
            <a:ext cx="2225002" cy="2525500"/>
          </a:xfrm>
          <a:prstGeom prst="roundRect">
            <a:avLst>
              <a:gd name="adj" fmla="val 9077"/>
            </a:avLst>
          </a:prstGeom>
          <a:solidFill>
            <a:srgbClr val="FDFFA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ZoneTexte 13"/>
          <p:cNvSpPr txBox="1"/>
          <p:nvPr/>
        </p:nvSpPr>
        <p:spPr>
          <a:xfrm>
            <a:off x="1006350" y="2100555"/>
            <a:ext cx="2577812" cy="2523768"/>
          </a:xfrm>
          <a:prstGeom prst="rect">
            <a:avLst/>
          </a:prstGeom>
          <a:noFill/>
        </p:spPr>
        <p:txBody>
          <a:bodyPr wrap="square" rtlCol="0">
            <a:spAutoFit/>
          </a:bodyPr>
          <a:lstStyle/>
          <a:p>
            <a:pPr algn="ctr"/>
            <a:r>
              <a:rPr lang="fr-FR" dirty="0">
                <a:latin typeface="Athelas Regular"/>
                <a:cs typeface="Athelas Regular"/>
              </a:rPr>
              <a:t>ÉCRITS</a:t>
            </a:r>
          </a:p>
          <a:p>
            <a:r>
              <a:rPr lang="fr-FR" sz="1400" dirty="0">
                <a:solidFill>
                  <a:srgbClr val="3366FF"/>
                </a:solidFill>
              </a:rPr>
              <a:t>Nous devions fabriquer un attribut corporel portable et amovible qui exprime une émotion et rend le porteur difficilement reconnaissable. </a:t>
            </a:r>
          </a:p>
          <a:p>
            <a:r>
              <a:rPr lang="fr-FR" sz="1400" dirty="0">
                <a:solidFill>
                  <a:srgbClr val="3366FF"/>
                </a:solidFill>
              </a:rPr>
              <a:t>Mettre ensuite en scène cette métamorphose, la photographier et transformer l’image numériquement pour renforcer l’émotion.</a:t>
            </a:r>
            <a:endParaRPr lang="fr-FR" sz="1400" dirty="0">
              <a:solidFill>
                <a:srgbClr val="3366FF"/>
              </a:solidFill>
              <a:latin typeface="Athelas Regular"/>
              <a:cs typeface="Athelas Regular"/>
            </a:endParaRPr>
          </a:p>
        </p:txBody>
      </p:sp>
      <p:sp>
        <p:nvSpPr>
          <p:cNvPr id="15" name="Ellipse 14"/>
          <p:cNvSpPr/>
          <p:nvPr/>
        </p:nvSpPr>
        <p:spPr>
          <a:xfrm>
            <a:off x="3630053" y="2123382"/>
            <a:ext cx="2635677" cy="252550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ZoneTexte 15"/>
          <p:cNvSpPr txBox="1"/>
          <p:nvPr/>
        </p:nvSpPr>
        <p:spPr>
          <a:xfrm>
            <a:off x="3813100" y="2259707"/>
            <a:ext cx="2575771" cy="2032479"/>
          </a:xfrm>
          <a:prstGeom prst="rect">
            <a:avLst/>
          </a:prstGeom>
          <a:noFill/>
        </p:spPr>
        <p:txBody>
          <a:bodyPr wrap="square" rtlCol="0">
            <a:spAutoFit/>
          </a:bodyPr>
          <a:lstStyle/>
          <a:p>
            <a:pPr algn="ctr">
              <a:lnSpc>
                <a:spcPct val="120000"/>
              </a:lnSpc>
            </a:pPr>
            <a:r>
              <a:rPr lang="fr-FR" dirty="0">
                <a:solidFill>
                  <a:srgbClr val="000000"/>
                </a:solidFill>
                <a:latin typeface="Athelas Regular"/>
                <a:cs typeface="Athelas Regular"/>
              </a:rPr>
              <a:t>DOMAINES ARTISTIQUES</a:t>
            </a:r>
          </a:p>
          <a:p>
            <a:pPr>
              <a:lnSpc>
                <a:spcPct val="120000"/>
              </a:lnSpc>
            </a:pPr>
            <a:r>
              <a:rPr lang="fr-FR" sz="1400" dirty="0">
                <a:solidFill>
                  <a:srgbClr val="3366FF"/>
                </a:solidFill>
                <a:cs typeface="Athelas Regular"/>
              </a:rPr>
              <a:t>Domaine dominant: </a:t>
            </a:r>
          </a:p>
          <a:p>
            <a:pPr>
              <a:lnSpc>
                <a:spcPct val="120000"/>
              </a:lnSpc>
            </a:pPr>
            <a:r>
              <a:rPr lang="fr-FR" sz="1400" dirty="0">
                <a:solidFill>
                  <a:srgbClr val="3366FF"/>
                </a:solidFill>
                <a:cs typeface="Athelas Regular"/>
              </a:rPr>
              <a:t>Arts visuels</a:t>
            </a:r>
          </a:p>
          <a:p>
            <a:pPr>
              <a:lnSpc>
                <a:spcPct val="120000"/>
              </a:lnSpc>
            </a:pPr>
            <a:r>
              <a:rPr lang="fr-FR" sz="1400" dirty="0">
                <a:solidFill>
                  <a:srgbClr val="3366FF"/>
                </a:solidFill>
                <a:cs typeface="Athelas Regular"/>
              </a:rPr>
              <a:t>Autre domaine : </a:t>
            </a:r>
          </a:p>
          <a:p>
            <a:pPr>
              <a:lnSpc>
                <a:spcPct val="120000"/>
              </a:lnSpc>
            </a:pPr>
            <a:r>
              <a:rPr lang="fr-FR" sz="1400" dirty="0">
                <a:solidFill>
                  <a:srgbClr val="3366FF"/>
                </a:solidFill>
                <a:cs typeface="Athelas Regular"/>
              </a:rPr>
              <a:t>Arts du spectacle vivant, du quotidien</a:t>
            </a:r>
          </a:p>
        </p:txBody>
      </p:sp>
      <p:sp>
        <p:nvSpPr>
          <p:cNvPr id="17" name="Rectangle à coins arrondis 16"/>
          <p:cNvSpPr/>
          <p:nvPr/>
        </p:nvSpPr>
        <p:spPr>
          <a:xfrm>
            <a:off x="6637112" y="1885558"/>
            <a:ext cx="2225002" cy="2763324"/>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ZoneTexte 17"/>
          <p:cNvSpPr txBox="1"/>
          <p:nvPr/>
        </p:nvSpPr>
        <p:spPr>
          <a:xfrm>
            <a:off x="6637112" y="1788771"/>
            <a:ext cx="2225001" cy="3194721"/>
          </a:xfrm>
          <a:prstGeom prst="rect">
            <a:avLst/>
          </a:prstGeom>
          <a:noFill/>
        </p:spPr>
        <p:txBody>
          <a:bodyPr wrap="square" rtlCol="0">
            <a:spAutoFit/>
          </a:bodyPr>
          <a:lstStyle/>
          <a:p>
            <a:pPr algn="ctr">
              <a:lnSpc>
                <a:spcPct val="120000"/>
              </a:lnSpc>
            </a:pPr>
            <a:r>
              <a:rPr lang="fr-FR" dirty="0">
                <a:latin typeface="Athelas Regular"/>
                <a:cs typeface="Athelas Regular"/>
              </a:rPr>
              <a:t>PRODUCTIONS : </a:t>
            </a:r>
          </a:p>
          <a:p>
            <a:r>
              <a:rPr lang="fr-FR" sz="1200" dirty="0">
                <a:solidFill>
                  <a:srgbClr val="3366FF"/>
                </a:solidFill>
              </a:rPr>
              <a:t>Les dessins réalisés assis puis debout ; la série de visages exprimant une émotion de plus en plus fortement ; les croquis de recherche de l’attribut ; le croquis annoté du projet retenu ; une photographie du premier prototype ; la fiche d’étude d’un masque océanien ; la photographie de l’attribut achevé ; les photographies de mise en scène ; l’image avant et après la transformation numérique ; le cartel et le texte d’intention.</a:t>
            </a:r>
            <a:endParaRPr lang="fr-FR" sz="1200" dirty="0">
              <a:solidFill>
                <a:srgbClr val="3366FF"/>
              </a:solidFill>
              <a:latin typeface="Athelas Regular"/>
              <a:cs typeface="Athelas Regular"/>
            </a:endParaRPr>
          </a:p>
        </p:txBody>
      </p:sp>
      <p:sp>
        <p:nvSpPr>
          <p:cNvPr id="19" name="Rectangle à coins arrondis 18"/>
          <p:cNvSpPr/>
          <p:nvPr/>
        </p:nvSpPr>
        <p:spPr>
          <a:xfrm>
            <a:off x="1006350" y="5092204"/>
            <a:ext cx="7819822" cy="1413835"/>
          </a:xfrm>
          <a:prstGeom prst="roundRect">
            <a:avLst>
              <a:gd name="adj" fmla="val 9077"/>
            </a:avLst>
          </a:prstGeom>
          <a:solidFill>
            <a:srgbClr val="FDFFA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ZoneTexte 19"/>
          <p:cNvSpPr txBox="1"/>
          <p:nvPr/>
        </p:nvSpPr>
        <p:spPr>
          <a:xfrm>
            <a:off x="1117094" y="5281183"/>
            <a:ext cx="7709074" cy="1107996"/>
          </a:xfrm>
          <a:prstGeom prst="rect">
            <a:avLst/>
          </a:prstGeom>
          <a:noFill/>
        </p:spPr>
        <p:txBody>
          <a:bodyPr wrap="square" rtlCol="0">
            <a:spAutoFit/>
          </a:bodyPr>
          <a:lstStyle/>
          <a:p>
            <a:r>
              <a:rPr lang="fr-FR" dirty="0">
                <a:latin typeface="Athelas Regular"/>
                <a:cs typeface="Athelas Regular"/>
              </a:rPr>
              <a:t>MES IMPRESSIONS - MON RESSENTI</a:t>
            </a:r>
            <a:r>
              <a:rPr lang="mr-IN" dirty="0">
                <a:latin typeface="Athelas Regular"/>
                <a:cs typeface="Athelas Regular"/>
              </a:rPr>
              <a:t>…</a:t>
            </a:r>
            <a:r>
              <a:rPr lang="fr-FR" dirty="0">
                <a:latin typeface="Athelas Regular"/>
                <a:cs typeface="Athelas Regular"/>
              </a:rPr>
              <a:t> </a:t>
            </a:r>
            <a:r>
              <a:rPr lang="fr-FR" sz="1600" dirty="0">
                <a:solidFill>
                  <a:srgbClr val="3366FF"/>
                </a:solidFill>
                <a:latin typeface="Athelas Regular"/>
                <a:cs typeface="Athelas Regular"/>
              </a:rPr>
              <a:t>(pour l’ensemble du projet)</a:t>
            </a:r>
          </a:p>
          <a:p>
            <a:r>
              <a:rPr lang="fr-FR" sz="1200" dirty="0">
                <a:solidFill>
                  <a:srgbClr val="3366FF"/>
                </a:solidFill>
              </a:rPr>
              <a:t>Au début de la séquence, je pensais que la métamorphose était …</a:t>
            </a:r>
            <a:br>
              <a:rPr lang="fr-FR" sz="1200" dirty="0">
                <a:solidFill>
                  <a:srgbClr val="3366FF"/>
                </a:solidFill>
              </a:rPr>
            </a:br>
            <a:r>
              <a:rPr lang="fr-FR" sz="1200" dirty="0">
                <a:solidFill>
                  <a:srgbClr val="3366FF"/>
                </a:solidFill>
              </a:rPr>
              <a:t>J’ai été surpris(e) par l’effet produit par…</a:t>
            </a:r>
            <a:br>
              <a:rPr lang="fr-FR" sz="1200" dirty="0">
                <a:solidFill>
                  <a:srgbClr val="3366FF"/>
                </a:solidFill>
              </a:rPr>
            </a:br>
            <a:r>
              <a:rPr lang="fr-FR" sz="1200" dirty="0">
                <a:solidFill>
                  <a:srgbClr val="3366FF"/>
                </a:solidFill>
              </a:rPr>
              <a:t>Le moment que j’ai préféré est…parce que … Le plus difficile a été de …J’ai dépassé cette difficulté en …</a:t>
            </a:r>
            <a:br>
              <a:rPr lang="fr-FR" sz="1200" dirty="0">
                <a:solidFill>
                  <a:srgbClr val="3366FF"/>
                </a:solidFill>
              </a:rPr>
            </a:br>
            <a:r>
              <a:rPr lang="fr-FR" sz="1200" dirty="0">
                <a:solidFill>
                  <a:srgbClr val="3366FF"/>
                </a:solidFill>
              </a:rPr>
              <a:t>Je suis satisfait(e) de … Si je recommençais, je modifierais …</a:t>
            </a:r>
            <a:endParaRPr lang="fr-FR" sz="1200" dirty="0">
              <a:solidFill>
                <a:srgbClr val="3366FF"/>
              </a:solidFill>
              <a:cs typeface="Athelas Regular"/>
            </a:endParaRPr>
          </a:p>
        </p:txBody>
      </p:sp>
      <p:sp>
        <p:nvSpPr>
          <p:cNvPr id="2" name="ZoneTexte 1"/>
          <p:cNvSpPr txBox="1"/>
          <p:nvPr/>
        </p:nvSpPr>
        <p:spPr>
          <a:xfrm>
            <a:off x="2851323" y="251694"/>
            <a:ext cx="4157180" cy="369332"/>
          </a:xfrm>
          <a:prstGeom prst="rect">
            <a:avLst/>
          </a:prstGeom>
          <a:noFill/>
        </p:spPr>
        <p:txBody>
          <a:bodyPr wrap="square" rtlCol="0">
            <a:spAutoFit/>
          </a:bodyPr>
          <a:lstStyle/>
          <a:p>
            <a:pPr algn="ctr"/>
            <a:r>
              <a:rPr lang="fr-FR" b="1" dirty="0">
                <a:solidFill>
                  <a:srgbClr val="000000"/>
                </a:solidFill>
              </a:rPr>
              <a:t>Date : Période du Carnaval</a:t>
            </a:r>
          </a:p>
        </p:txBody>
      </p:sp>
      <p:pic>
        <p:nvPicPr>
          <p:cNvPr id="8" name="Picture 2">
            <a:extLst>
              <a:ext uri="{FF2B5EF4-FFF2-40B4-BE49-F238E27FC236}">
                <a16:creationId xmlns:a16="http://schemas.microsoft.com/office/drawing/2014/main" id="{FC7BCA1F-46C8-0515-AE5E-5C6C9ADC68EE}"/>
              </a:ext>
            </a:extLst>
          </p:cNvPr>
          <p:cNvPicPr>
            <a:picLocks noChangeAspect="1" noChangeArrowheads="1"/>
          </p:cNvPicPr>
          <p:nvPr/>
        </p:nvPicPr>
        <p:blipFill>
          <a:blip r:embed="rId3"/>
          <a:srcRect/>
          <a:stretch>
            <a:fillRect/>
          </a:stretch>
        </p:blipFill>
        <p:spPr bwMode="auto">
          <a:xfrm>
            <a:off x="7554317" y="174531"/>
            <a:ext cx="1190625" cy="1562100"/>
          </a:xfrm>
          <a:prstGeom prst="rect">
            <a:avLst/>
          </a:prstGeom>
          <a:noFill/>
          <a:ln w="9525">
            <a:noFill/>
            <a:miter lim="800000"/>
            <a:headEnd/>
            <a:tailEnd/>
          </a:ln>
        </p:spPr>
      </p:pic>
      <p:pic>
        <p:nvPicPr>
          <p:cNvPr id="4" name="Image 3" descr="Une image contenant texte, conception&#10;&#10;Description générée automatiquement">
            <a:extLst>
              <a:ext uri="{FF2B5EF4-FFF2-40B4-BE49-F238E27FC236}">
                <a16:creationId xmlns:a16="http://schemas.microsoft.com/office/drawing/2014/main" id="{55CECB16-5C99-AF36-D364-6E3446FDAE5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28289" y="123079"/>
            <a:ext cx="1600260" cy="1613552"/>
          </a:xfrm>
          <a:prstGeom prst="rect">
            <a:avLst/>
          </a:prstGeom>
        </p:spPr>
      </p:pic>
    </p:spTree>
    <p:extLst>
      <p:ext uri="{BB962C8B-B14F-4D97-AF65-F5344CB8AC3E}">
        <p14:creationId xmlns:p14="http://schemas.microsoft.com/office/powerpoint/2010/main" val="4057196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à coins arrondis 12"/>
          <p:cNvSpPr/>
          <p:nvPr/>
        </p:nvSpPr>
        <p:spPr>
          <a:xfrm>
            <a:off x="778724" y="1071399"/>
            <a:ext cx="2779440" cy="3392464"/>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ZoneTexte 13"/>
          <p:cNvSpPr txBox="1"/>
          <p:nvPr/>
        </p:nvSpPr>
        <p:spPr>
          <a:xfrm>
            <a:off x="958430" y="1050736"/>
            <a:ext cx="2420028" cy="3118226"/>
          </a:xfrm>
          <a:prstGeom prst="rect">
            <a:avLst/>
          </a:prstGeom>
          <a:noFill/>
        </p:spPr>
        <p:txBody>
          <a:bodyPr wrap="square" rtlCol="0">
            <a:spAutoFit/>
          </a:bodyPr>
          <a:lstStyle/>
          <a:p>
            <a:pPr algn="ctr">
              <a:lnSpc>
                <a:spcPct val="120000"/>
              </a:lnSpc>
            </a:pPr>
            <a:r>
              <a:rPr lang="fr-FR" sz="1200" dirty="0">
                <a:latin typeface="Athelas Regular"/>
                <a:cs typeface="Athelas Regular"/>
              </a:rPr>
              <a:t>PROFESSIONNEL(S) DES ARTS ET DE LA CULTURE</a:t>
            </a:r>
          </a:p>
          <a:p>
            <a:r>
              <a:rPr lang="fr-FR" sz="1000" b="1" dirty="0">
                <a:solidFill>
                  <a:srgbClr val="3366FF"/>
                </a:solidFill>
              </a:rPr>
              <a:t>Edvard Munch</a:t>
            </a:r>
          </a:p>
          <a:p>
            <a:r>
              <a:rPr lang="fr-FR" sz="1000" dirty="0">
                <a:solidFill>
                  <a:srgbClr val="3366FF"/>
                </a:solidFill>
              </a:rPr>
              <a:t>Edvard Munch est un artiste norvégien, transforme les lignes, les couleurs et les formes du visage pour rendre visibles l’angoisse et la peur.</a:t>
            </a:r>
          </a:p>
          <a:p>
            <a:endParaRPr lang="fr-FR" sz="1000" dirty="0">
              <a:solidFill>
                <a:srgbClr val="3366FF"/>
              </a:solidFill>
            </a:endParaRPr>
          </a:p>
          <a:p>
            <a:endParaRPr lang="fr-FR" sz="1000" dirty="0">
              <a:solidFill>
                <a:srgbClr val="3366FF"/>
              </a:solidFill>
            </a:endParaRPr>
          </a:p>
          <a:p>
            <a:endParaRPr lang="fr-FR" sz="1000" dirty="0">
              <a:solidFill>
                <a:srgbClr val="3366FF"/>
              </a:solidFill>
            </a:endParaRPr>
          </a:p>
          <a:p>
            <a:endParaRPr lang="fr-FR" sz="1000" dirty="0">
              <a:solidFill>
                <a:srgbClr val="3366FF"/>
              </a:solidFill>
            </a:endParaRPr>
          </a:p>
          <a:p>
            <a:endParaRPr lang="fr-FR" sz="1000" dirty="0">
              <a:solidFill>
                <a:srgbClr val="3366FF"/>
              </a:solidFill>
            </a:endParaRPr>
          </a:p>
          <a:p>
            <a:r>
              <a:rPr lang="fr-FR" sz="1000" dirty="0">
                <a:solidFill>
                  <a:srgbClr val="3366FF"/>
                </a:solidFill>
              </a:rPr>
              <a:t>Un masque océanien </a:t>
            </a:r>
          </a:p>
          <a:p>
            <a:r>
              <a:rPr lang="fr-FR" sz="1000" dirty="0">
                <a:solidFill>
                  <a:srgbClr val="3366FF"/>
                </a:solidFill>
              </a:rPr>
              <a:t>des collections </a:t>
            </a:r>
          </a:p>
          <a:p>
            <a:r>
              <a:rPr lang="fr-FR" sz="1000" dirty="0">
                <a:solidFill>
                  <a:srgbClr val="3366FF"/>
                </a:solidFill>
              </a:rPr>
              <a:t>du musée </a:t>
            </a:r>
          </a:p>
          <a:p>
            <a:r>
              <a:rPr lang="fr-FR" sz="1000" dirty="0">
                <a:solidFill>
                  <a:srgbClr val="3366FF"/>
                </a:solidFill>
              </a:rPr>
              <a:t>du quai Branly</a:t>
            </a:r>
          </a:p>
          <a:p>
            <a:r>
              <a:rPr lang="fr-FR" sz="1000" dirty="0">
                <a:solidFill>
                  <a:srgbClr val="3366FF"/>
                </a:solidFill>
              </a:rPr>
              <a:t>Jacques Chirac </a:t>
            </a:r>
          </a:p>
          <a:p>
            <a:pPr algn="ctr">
              <a:lnSpc>
                <a:spcPct val="120000"/>
              </a:lnSpc>
            </a:pPr>
            <a:endParaRPr lang="fr-FR" sz="1600" dirty="0">
              <a:solidFill>
                <a:srgbClr val="3366FF"/>
              </a:solidFill>
              <a:latin typeface="Athelas Regular"/>
              <a:cs typeface="Athelas Regular"/>
            </a:endParaRPr>
          </a:p>
        </p:txBody>
      </p:sp>
      <p:sp>
        <p:nvSpPr>
          <p:cNvPr id="19" name="Rectangle à coins arrondis 18"/>
          <p:cNvSpPr/>
          <p:nvPr/>
        </p:nvSpPr>
        <p:spPr>
          <a:xfrm>
            <a:off x="1162092" y="5595433"/>
            <a:ext cx="7664079" cy="1052186"/>
          </a:xfrm>
          <a:prstGeom prst="roundRect">
            <a:avLst>
              <a:gd name="adj" fmla="val 9077"/>
            </a:avLst>
          </a:prstGeom>
          <a:solidFill>
            <a:srgbClr val="FDFFA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ZoneTexte 19"/>
          <p:cNvSpPr txBox="1"/>
          <p:nvPr/>
        </p:nvSpPr>
        <p:spPr>
          <a:xfrm>
            <a:off x="1149416" y="5874835"/>
            <a:ext cx="7664079" cy="535531"/>
          </a:xfrm>
          <a:prstGeom prst="rect">
            <a:avLst/>
          </a:prstGeom>
          <a:noFill/>
        </p:spPr>
        <p:txBody>
          <a:bodyPr wrap="square" rtlCol="0">
            <a:spAutoFit/>
          </a:bodyPr>
          <a:lstStyle/>
          <a:p>
            <a:pPr>
              <a:lnSpc>
                <a:spcPct val="140000"/>
              </a:lnSpc>
            </a:pPr>
            <a:r>
              <a:rPr lang="fr-FR" sz="1200" dirty="0">
                <a:latin typeface="Athelas Regular"/>
                <a:cs typeface="Athelas Regular"/>
              </a:rPr>
              <a:t>PRODUCTION PLURILINGUE</a:t>
            </a:r>
          </a:p>
          <a:p>
            <a:r>
              <a:rPr lang="fr-FR" sz="1200" dirty="0">
                <a:solidFill>
                  <a:srgbClr val="3366FF"/>
                </a:solidFill>
              </a:rPr>
              <a:t>Ma création exprime … J’ai transformé mon apparence en utilisant …Lorsque je porte mon attribut, je deviens … »</a:t>
            </a:r>
            <a:endParaRPr lang="fr-FR" sz="1200" i="1" dirty="0">
              <a:solidFill>
                <a:srgbClr val="3366FF"/>
              </a:solidFill>
              <a:latin typeface="+mj-lt"/>
              <a:cs typeface="Athelas Regular"/>
            </a:endParaRPr>
          </a:p>
        </p:txBody>
      </p:sp>
      <p:sp>
        <p:nvSpPr>
          <p:cNvPr id="22" name="Rectangle à coins arrondis 21"/>
          <p:cNvSpPr/>
          <p:nvPr/>
        </p:nvSpPr>
        <p:spPr>
          <a:xfrm>
            <a:off x="3603413" y="993381"/>
            <a:ext cx="2436744" cy="1089530"/>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fr-FR" sz="1400" dirty="0">
              <a:solidFill>
                <a:srgbClr val="3366FF"/>
              </a:solidFill>
              <a:latin typeface="Athelas Regular"/>
              <a:cs typeface="Athelas Regular"/>
            </a:endParaRPr>
          </a:p>
        </p:txBody>
      </p:sp>
      <p:sp>
        <p:nvSpPr>
          <p:cNvPr id="23" name="ZoneTexte 22"/>
          <p:cNvSpPr txBox="1"/>
          <p:nvPr/>
        </p:nvSpPr>
        <p:spPr>
          <a:xfrm>
            <a:off x="3568082" y="1123589"/>
            <a:ext cx="2436744" cy="742319"/>
          </a:xfrm>
          <a:prstGeom prst="rect">
            <a:avLst/>
          </a:prstGeom>
          <a:noFill/>
        </p:spPr>
        <p:txBody>
          <a:bodyPr wrap="square" rtlCol="0">
            <a:spAutoFit/>
          </a:bodyPr>
          <a:lstStyle/>
          <a:p>
            <a:pPr algn="ctr">
              <a:lnSpc>
                <a:spcPct val="120000"/>
              </a:lnSpc>
            </a:pPr>
            <a:r>
              <a:rPr lang="fr-FR" sz="1200" dirty="0">
                <a:latin typeface="Athelas Regular"/>
                <a:cs typeface="Athelas Regular"/>
              </a:rPr>
              <a:t>STRUCTURE(S) CULTURELLE(S)</a:t>
            </a:r>
            <a:endParaRPr lang="fr-FR" sz="1400" dirty="0">
              <a:solidFill>
                <a:srgbClr val="3366FF"/>
              </a:solidFill>
              <a:latin typeface="Athelas Regular"/>
              <a:cs typeface="Athelas Regular"/>
            </a:endParaRPr>
          </a:p>
          <a:p>
            <a:pPr algn="ctr">
              <a:lnSpc>
                <a:spcPct val="120000"/>
              </a:lnSpc>
            </a:pPr>
            <a:r>
              <a:rPr lang="fr-FR" sz="1200" dirty="0">
                <a:solidFill>
                  <a:srgbClr val="3366FF"/>
                </a:solidFill>
                <a:cs typeface="Athelas Regular"/>
              </a:rPr>
              <a:t>Collections numériques du Musée Quai Branly</a:t>
            </a:r>
            <a:endParaRPr lang="fr-FR" sz="1200" dirty="0">
              <a:cs typeface="Athelas Regular"/>
            </a:endParaRPr>
          </a:p>
        </p:txBody>
      </p:sp>
      <p:sp>
        <p:nvSpPr>
          <p:cNvPr id="24" name="Rectangle à coins arrondis 23"/>
          <p:cNvSpPr/>
          <p:nvPr/>
        </p:nvSpPr>
        <p:spPr>
          <a:xfrm>
            <a:off x="6229781" y="1125736"/>
            <a:ext cx="2743337" cy="3321786"/>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endParaRPr lang="fr-FR" sz="1200" b="1" dirty="0">
              <a:solidFill>
                <a:srgbClr val="3366FF"/>
              </a:solidFill>
            </a:endParaRPr>
          </a:p>
          <a:p>
            <a:endParaRPr lang="fr-FR" sz="1200" b="1" dirty="0">
              <a:solidFill>
                <a:srgbClr val="3366FF"/>
              </a:solidFill>
            </a:endParaRPr>
          </a:p>
          <a:p>
            <a:r>
              <a:rPr lang="fr-FR" sz="1100" b="1" dirty="0">
                <a:solidFill>
                  <a:srgbClr val="3366FF"/>
                </a:solidFill>
              </a:rPr>
              <a:t>Edvard Munch</a:t>
            </a:r>
            <a:br>
              <a:rPr lang="fr-FR" sz="1100" dirty="0">
                <a:solidFill>
                  <a:srgbClr val="3366FF"/>
                </a:solidFill>
              </a:rPr>
            </a:br>
            <a:r>
              <a:rPr lang="fr-FR" sz="1100" i="1" dirty="0">
                <a:solidFill>
                  <a:srgbClr val="3366FF"/>
                </a:solidFill>
              </a:rPr>
              <a:t>Le Cri</a:t>
            </a:r>
            <a:br>
              <a:rPr lang="fr-FR" sz="1100" dirty="0">
                <a:solidFill>
                  <a:srgbClr val="3366FF"/>
                </a:solidFill>
              </a:rPr>
            </a:br>
            <a:r>
              <a:rPr lang="fr-FR" sz="1100" dirty="0">
                <a:solidFill>
                  <a:srgbClr val="3366FF"/>
                </a:solidFill>
              </a:rPr>
              <a:t>1893</a:t>
            </a:r>
            <a:br>
              <a:rPr lang="fr-FR" sz="1100" dirty="0">
                <a:solidFill>
                  <a:srgbClr val="3366FF"/>
                </a:solidFill>
              </a:rPr>
            </a:br>
            <a:r>
              <a:rPr lang="fr-FR" sz="1100" dirty="0">
                <a:solidFill>
                  <a:srgbClr val="3366FF"/>
                </a:solidFill>
              </a:rPr>
              <a:t>Tempera et pastel </a:t>
            </a:r>
          </a:p>
          <a:p>
            <a:r>
              <a:rPr lang="fr-FR" sz="1100" dirty="0">
                <a:solidFill>
                  <a:srgbClr val="3366FF"/>
                </a:solidFill>
              </a:rPr>
              <a:t>sur carton</a:t>
            </a:r>
            <a:br>
              <a:rPr lang="fr-FR" sz="1100" dirty="0">
                <a:solidFill>
                  <a:srgbClr val="3366FF"/>
                </a:solidFill>
              </a:rPr>
            </a:br>
            <a:r>
              <a:rPr lang="fr-FR" sz="1100" dirty="0">
                <a:solidFill>
                  <a:srgbClr val="3366FF"/>
                </a:solidFill>
              </a:rPr>
              <a:t>Musée national, Oslo</a:t>
            </a:r>
          </a:p>
          <a:p>
            <a:endParaRPr lang="fr-FR" sz="1100" b="1" dirty="0">
              <a:solidFill>
                <a:srgbClr val="3366FF"/>
              </a:solidFill>
            </a:endParaRPr>
          </a:p>
          <a:p>
            <a:r>
              <a:rPr lang="fr-FR" sz="1100" b="1" dirty="0">
                <a:solidFill>
                  <a:srgbClr val="3366FF"/>
                </a:solidFill>
              </a:rPr>
              <a:t>Pablo Picasso</a:t>
            </a:r>
            <a:br>
              <a:rPr lang="fr-FR" sz="1100" dirty="0">
                <a:solidFill>
                  <a:srgbClr val="3366FF"/>
                </a:solidFill>
              </a:rPr>
            </a:br>
            <a:r>
              <a:rPr lang="fr-FR" sz="1100" i="1" dirty="0">
                <a:solidFill>
                  <a:srgbClr val="3366FF"/>
                </a:solidFill>
              </a:rPr>
              <a:t>La Femme qui pleure</a:t>
            </a:r>
            <a:br>
              <a:rPr lang="fr-FR" sz="1100" dirty="0">
                <a:solidFill>
                  <a:srgbClr val="3366FF"/>
                </a:solidFill>
              </a:rPr>
            </a:br>
            <a:r>
              <a:rPr lang="fr-FR" sz="1100" dirty="0">
                <a:solidFill>
                  <a:srgbClr val="3366FF"/>
                </a:solidFill>
              </a:rPr>
              <a:t>1937</a:t>
            </a:r>
            <a:br>
              <a:rPr lang="fr-FR" sz="1100" dirty="0">
                <a:solidFill>
                  <a:srgbClr val="3366FF"/>
                </a:solidFill>
              </a:rPr>
            </a:br>
            <a:r>
              <a:rPr lang="fr-FR" sz="1100" dirty="0">
                <a:solidFill>
                  <a:srgbClr val="3366FF"/>
                </a:solidFill>
              </a:rPr>
              <a:t>Huile sur toile</a:t>
            </a:r>
            <a:br>
              <a:rPr lang="fr-FR" sz="1100" dirty="0">
                <a:solidFill>
                  <a:srgbClr val="3366FF"/>
                </a:solidFill>
              </a:rPr>
            </a:br>
            <a:r>
              <a:rPr lang="fr-FR" sz="1100" dirty="0">
                <a:solidFill>
                  <a:srgbClr val="3366FF"/>
                </a:solidFill>
              </a:rPr>
              <a:t>Tate, Londres</a:t>
            </a:r>
          </a:p>
          <a:p>
            <a:endParaRPr lang="fr-FR" sz="1100" dirty="0">
              <a:solidFill>
                <a:srgbClr val="3366FF"/>
              </a:solidFill>
            </a:endParaRPr>
          </a:p>
          <a:p>
            <a:endParaRPr lang="fr-FR" sz="1100" dirty="0">
              <a:solidFill>
                <a:srgbClr val="3366FF"/>
              </a:solidFill>
            </a:endParaRPr>
          </a:p>
        </p:txBody>
      </p:sp>
      <p:sp>
        <p:nvSpPr>
          <p:cNvPr id="25" name="ZoneTexte 24"/>
          <p:cNvSpPr txBox="1"/>
          <p:nvPr/>
        </p:nvSpPr>
        <p:spPr>
          <a:xfrm>
            <a:off x="6499693" y="1149729"/>
            <a:ext cx="2416681" cy="298095"/>
          </a:xfrm>
          <a:prstGeom prst="rect">
            <a:avLst/>
          </a:prstGeom>
          <a:noFill/>
        </p:spPr>
        <p:txBody>
          <a:bodyPr wrap="square" rtlCol="0">
            <a:spAutoFit/>
          </a:bodyPr>
          <a:lstStyle/>
          <a:p>
            <a:pPr algn="ctr">
              <a:lnSpc>
                <a:spcPct val="120000"/>
              </a:lnSpc>
            </a:pPr>
            <a:r>
              <a:rPr lang="fr-FR" sz="1200" dirty="0">
                <a:latin typeface="Athelas Regular"/>
                <a:cs typeface="Athelas Regular"/>
              </a:rPr>
              <a:t>OBJETS D’ART ET DE CULTURE</a:t>
            </a:r>
          </a:p>
        </p:txBody>
      </p:sp>
      <p:sp>
        <p:nvSpPr>
          <p:cNvPr id="6" name="Rectangle 5"/>
          <p:cNvSpPr/>
          <p:nvPr/>
        </p:nvSpPr>
        <p:spPr>
          <a:xfrm>
            <a:off x="1162093" y="4600955"/>
            <a:ext cx="2396070" cy="718899"/>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9" name="Rectangle 28"/>
          <p:cNvSpPr/>
          <p:nvPr/>
        </p:nvSpPr>
        <p:spPr>
          <a:xfrm>
            <a:off x="3793037" y="4603056"/>
            <a:ext cx="2436744" cy="716798"/>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0" name="ZoneTexte 29"/>
          <p:cNvSpPr txBox="1"/>
          <p:nvPr/>
        </p:nvSpPr>
        <p:spPr>
          <a:xfrm>
            <a:off x="3720121" y="4525742"/>
            <a:ext cx="2624170" cy="1061829"/>
          </a:xfrm>
          <a:prstGeom prst="rect">
            <a:avLst/>
          </a:prstGeom>
          <a:noFill/>
        </p:spPr>
        <p:txBody>
          <a:bodyPr wrap="square" rtlCol="0">
            <a:spAutoFit/>
          </a:bodyPr>
          <a:lstStyle/>
          <a:p>
            <a:r>
              <a:rPr lang="fr-FR" sz="1050" b="1" dirty="0"/>
              <a:t>Nous avons consulté les collections numériques du musée du quai Branly – Jacques Chirac. Nous avons choisi et étudié un masque océanien en observant son cartel, ses matériaux, son aire culturelle, son usage et sa fonction.</a:t>
            </a:r>
          </a:p>
        </p:txBody>
      </p:sp>
      <p:sp>
        <p:nvSpPr>
          <p:cNvPr id="31" name="Rectangle 30"/>
          <p:cNvSpPr/>
          <p:nvPr/>
        </p:nvSpPr>
        <p:spPr>
          <a:xfrm>
            <a:off x="6460447" y="4455384"/>
            <a:ext cx="2425322" cy="982298"/>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sz="1100" b="1" dirty="0">
                <a:solidFill>
                  <a:schemeClr val="tx1">
                    <a:lumMod val="65000"/>
                    <a:lumOff val="35000"/>
                  </a:schemeClr>
                </a:solidFill>
              </a:rPr>
              <a:t>Ces œuvres et objets d’art montrent différentes manières de transformer le visage ou le corps. Les artistes utilisent la déformation, l’exagération, les couleurs, les matières ou le masque pour exprimer une émotion, </a:t>
            </a:r>
          </a:p>
        </p:txBody>
      </p:sp>
      <p:sp>
        <p:nvSpPr>
          <p:cNvPr id="32" name="ZoneTexte 31"/>
          <p:cNvSpPr txBox="1"/>
          <p:nvPr/>
        </p:nvSpPr>
        <p:spPr>
          <a:xfrm>
            <a:off x="1306845" y="4622006"/>
            <a:ext cx="2324180" cy="646331"/>
          </a:xfrm>
          <a:prstGeom prst="rect">
            <a:avLst/>
          </a:prstGeom>
          <a:noFill/>
        </p:spPr>
        <p:txBody>
          <a:bodyPr wrap="square" rtlCol="0">
            <a:spAutoFit/>
          </a:bodyPr>
          <a:lstStyle/>
          <a:p>
            <a:r>
              <a:rPr lang="fr-FR" sz="1200" b="1" dirty="0"/>
              <a:t>J’ai découvert que les artistes peuvent transformer un visage pour rendre une émotion visible. </a:t>
            </a:r>
          </a:p>
        </p:txBody>
      </p:sp>
      <p:sp>
        <p:nvSpPr>
          <p:cNvPr id="26" name="Rectangle 25"/>
          <p:cNvSpPr/>
          <p:nvPr/>
        </p:nvSpPr>
        <p:spPr>
          <a:xfrm>
            <a:off x="0" y="0"/>
            <a:ext cx="778723" cy="6858000"/>
          </a:xfrm>
          <a:prstGeom prst="rect">
            <a:avLst/>
          </a:prstGeom>
          <a:solidFill>
            <a:srgbClr val="6BE9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7" name="Rectangle 26"/>
          <p:cNvSpPr/>
          <p:nvPr/>
        </p:nvSpPr>
        <p:spPr>
          <a:xfrm>
            <a:off x="227626" y="0"/>
            <a:ext cx="551097" cy="6858000"/>
          </a:xfrm>
          <a:prstGeom prst="rect">
            <a:avLst/>
          </a:prstGeom>
          <a:solidFill>
            <a:srgbClr val="7618B0"/>
          </a:solidFill>
          <a:ln>
            <a:no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FR" sz="2800" b="1" dirty="0">
                <a:latin typeface="Arial"/>
                <a:cs typeface="Arial"/>
              </a:rPr>
              <a:t>RENCONTRES     </a:t>
            </a:r>
            <a:r>
              <a:rPr lang="fr-FR" sz="2000" b="1" dirty="0">
                <a:solidFill>
                  <a:schemeClr val="bg1">
                    <a:lumMod val="95000"/>
                  </a:schemeClr>
                </a:solidFill>
                <a:latin typeface="Arial"/>
                <a:cs typeface="Arial"/>
              </a:rPr>
              <a:t>Fréquenter</a:t>
            </a:r>
          </a:p>
        </p:txBody>
      </p:sp>
      <p:sp>
        <p:nvSpPr>
          <p:cNvPr id="34" name="Rectangle à coins arrondis 33"/>
          <p:cNvSpPr/>
          <p:nvPr/>
        </p:nvSpPr>
        <p:spPr>
          <a:xfrm>
            <a:off x="2902866" y="475034"/>
            <a:ext cx="4483586" cy="459866"/>
          </a:xfrm>
          <a:prstGeom prst="roundRect">
            <a:avLst/>
          </a:prstGeom>
          <a:noFill/>
          <a:ln>
            <a:solidFill>
              <a:srgbClr val="2D3B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3" name="Picture 2">
            <a:extLst>
              <a:ext uri="{FF2B5EF4-FFF2-40B4-BE49-F238E27FC236}">
                <a16:creationId xmlns:a16="http://schemas.microsoft.com/office/drawing/2014/main" id="{4A944DAF-D650-62C2-5417-4A245227EF45}"/>
              </a:ext>
            </a:extLst>
          </p:cNvPr>
          <p:cNvPicPr>
            <a:picLocks noChangeAspect="1" noChangeArrowheads="1"/>
          </p:cNvPicPr>
          <p:nvPr/>
        </p:nvPicPr>
        <p:blipFill>
          <a:blip r:embed="rId3"/>
          <a:srcRect/>
          <a:stretch>
            <a:fillRect/>
          </a:stretch>
        </p:blipFill>
        <p:spPr bwMode="auto">
          <a:xfrm>
            <a:off x="8087095" y="81068"/>
            <a:ext cx="739076" cy="969668"/>
          </a:xfrm>
          <a:prstGeom prst="rect">
            <a:avLst/>
          </a:prstGeom>
          <a:noFill/>
          <a:ln w="9525">
            <a:noFill/>
            <a:miter lim="800000"/>
            <a:headEnd/>
            <a:tailEnd/>
          </a:ln>
        </p:spPr>
      </p:pic>
      <p:pic>
        <p:nvPicPr>
          <p:cNvPr id="5" name="Image 4" descr="Une image contenant texte, conception&#10;&#10;Description générée automatiquement">
            <a:extLst>
              <a:ext uri="{FF2B5EF4-FFF2-40B4-BE49-F238E27FC236}">
                <a16:creationId xmlns:a16="http://schemas.microsoft.com/office/drawing/2014/main" id="{55CECB16-5C99-AF36-D364-6E3446FDAE5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09977" y="57986"/>
            <a:ext cx="961680" cy="969667"/>
          </a:xfrm>
          <a:prstGeom prst="rect">
            <a:avLst/>
          </a:prstGeom>
        </p:spPr>
      </p:pic>
      <p:pic>
        <p:nvPicPr>
          <p:cNvPr id="1026" name="Picture 2" descr="5 choses à savoir sur une oeuvre d'art | 'Le Cri' d'Edvard Munch">
            <a:extLst>
              <a:ext uri="{FF2B5EF4-FFF2-40B4-BE49-F238E27FC236}">
                <a16:creationId xmlns:a16="http://schemas.microsoft.com/office/drawing/2014/main" id="{F04779A5-AE54-BD12-5A4A-4B097B721DD2}"/>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673108" y="1615110"/>
            <a:ext cx="1153063" cy="98229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ittelle Pablo Picasso《La femme qui pleure》Toile Peinture à l'huile  Abstraite Affiche Peinture Image Décoration de La Maison Impressions Sur  Toile ...">
            <a:extLst>
              <a:ext uri="{FF2B5EF4-FFF2-40B4-BE49-F238E27FC236}">
                <a16:creationId xmlns:a16="http://schemas.microsoft.com/office/drawing/2014/main" id="{7A612948-02B7-0EB5-1E0A-F46446A0AA77}"/>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7673108" y="2774896"/>
            <a:ext cx="830267" cy="101504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à coins arrondis 21">
            <a:extLst>
              <a:ext uri="{FF2B5EF4-FFF2-40B4-BE49-F238E27FC236}">
                <a16:creationId xmlns:a16="http://schemas.microsoft.com/office/drawing/2014/main" id="{CDE53741-A7C3-7B86-08E2-989C55495C19}"/>
              </a:ext>
            </a:extLst>
          </p:cNvPr>
          <p:cNvSpPr/>
          <p:nvPr/>
        </p:nvSpPr>
        <p:spPr>
          <a:xfrm>
            <a:off x="3603413" y="2202894"/>
            <a:ext cx="2436744" cy="2244628"/>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fr-FR" sz="1400" dirty="0">
              <a:solidFill>
                <a:srgbClr val="3366FF"/>
              </a:solidFill>
              <a:latin typeface="Athelas Regular"/>
              <a:cs typeface="Athelas Regular"/>
            </a:endParaRPr>
          </a:p>
        </p:txBody>
      </p:sp>
      <p:sp>
        <p:nvSpPr>
          <p:cNvPr id="11" name="ZoneTexte 10">
            <a:extLst>
              <a:ext uri="{FF2B5EF4-FFF2-40B4-BE49-F238E27FC236}">
                <a16:creationId xmlns:a16="http://schemas.microsoft.com/office/drawing/2014/main" id="{04C8E003-6CD8-7C3D-E8E6-09DCA74D5ABD}"/>
              </a:ext>
            </a:extLst>
          </p:cNvPr>
          <p:cNvSpPr txBox="1"/>
          <p:nvPr/>
        </p:nvSpPr>
        <p:spPr>
          <a:xfrm>
            <a:off x="3666153" y="2234288"/>
            <a:ext cx="2416681" cy="1160318"/>
          </a:xfrm>
          <a:prstGeom prst="rect">
            <a:avLst/>
          </a:prstGeom>
          <a:noFill/>
        </p:spPr>
        <p:txBody>
          <a:bodyPr wrap="square" rtlCol="0">
            <a:spAutoFit/>
          </a:bodyPr>
          <a:lstStyle/>
          <a:p>
            <a:pPr algn="ctr">
              <a:lnSpc>
                <a:spcPct val="120000"/>
              </a:lnSpc>
            </a:pPr>
            <a:r>
              <a:rPr lang="fr-FR" sz="1200" dirty="0">
                <a:latin typeface="Athelas Regular"/>
                <a:cs typeface="Athelas Regular"/>
              </a:rPr>
              <a:t>OBJETS D’ART ET DE CULTURE</a:t>
            </a:r>
          </a:p>
          <a:p>
            <a:r>
              <a:rPr lang="fr-FR" sz="1100" b="1" dirty="0">
                <a:solidFill>
                  <a:srgbClr val="3366FF"/>
                </a:solidFill>
              </a:rPr>
              <a:t>Leia Chang Soi</a:t>
            </a:r>
            <a:br>
              <a:rPr lang="fr-FR" sz="1100" dirty="0">
                <a:solidFill>
                  <a:srgbClr val="3366FF"/>
                </a:solidFill>
              </a:rPr>
            </a:br>
            <a:r>
              <a:rPr lang="fr-FR" sz="1100" i="1" dirty="0">
                <a:solidFill>
                  <a:srgbClr val="3366FF"/>
                </a:solidFill>
                <a:hlinkClick r:id="rId7"/>
              </a:rPr>
              <a:t>Te </a:t>
            </a:r>
            <a:r>
              <a:rPr lang="fr-FR" sz="1100" i="1" dirty="0" err="1">
                <a:solidFill>
                  <a:srgbClr val="3366FF"/>
                </a:solidFill>
                <a:hlinkClick r:id="rId7"/>
              </a:rPr>
              <a:t>hope’ara’a</a:t>
            </a:r>
            <a:r>
              <a:rPr lang="fr-FR" sz="1100" i="1" dirty="0">
                <a:solidFill>
                  <a:srgbClr val="3366FF"/>
                </a:solidFill>
                <a:hlinkClick r:id="rId7"/>
              </a:rPr>
              <a:t> no Hina</a:t>
            </a:r>
            <a:br>
              <a:rPr lang="fr-FR" sz="1100" dirty="0">
                <a:solidFill>
                  <a:srgbClr val="3366FF"/>
                </a:solidFill>
                <a:hlinkClick r:id="rId7"/>
              </a:rPr>
            </a:br>
            <a:r>
              <a:rPr lang="fr-FR" sz="1100" dirty="0">
                <a:solidFill>
                  <a:srgbClr val="3366FF"/>
                </a:solidFill>
                <a:hlinkClick r:id="rId7"/>
              </a:rPr>
              <a:t>2022</a:t>
            </a:r>
            <a:br>
              <a:rPr lang="fr-FR" sz="1100" dirty="0">
                <a:solidFill>
                  <a:srgbClr val="3366FF"/>
                </a:solidFill>
              </a:rPr>
            </a:br>
            <a:r>
              <a:rPr lang="fr-FR" sz="1100" dirty="0">
                <a:solidFill>
                  <a:srgbClr val="3366FF"/>
                </a:solidFill>
              </a:rPr>
              <a:t>Court métrage d’animation</a:t>
            </a:r>
            <a:br>
              <a:rPr lang="fr-FR" sz="1100" dirty="0">
                <a:solidFill>
                  <a:srgbClr val="3366FF"/>
                </a:solidFill>
              </a:rPr>
            </a:br>
            <a:r>
              <a:rPr lang="fr-FR" sz="1100" dirty="0">
                <a:solidFill>
                  <a:srgbClr val="3366FF"/>
                </a:solidFill>
              </a:rPr>
              <a:t>Polynésie française</a:t>
            </a:r>
            <a:endParaRPr lang="fr-FR" sz="1200" dirty="0">
              <a:solidFill>
                <a:srgbClr val="3366FF"/>
              </a:solidFill>
              <a:latin typeface="Athelas Regular"/>
              <a:cs typeface="Athelas Regular"/>
            </a:endParaRPr>
          </a:p>
        </p:txBody>
      </p:sp>
      <p:pic>
        <p:nvPicPr>
          <p:cNvPr id="17" name="Image 16" descr="Une image contenant capture d’écran, Bleu Majorelle, Bleu électrique, bleu&#10;&#10;Description générée automatiquement">
            <a:extLst>
              <a:ext uri="{FF2B5EF4-FFF2-40B4-BE49-F238E27FC236}">
                <a16:creationId xmlns:a16="http://schemas.microsoft.com/office/drawing/2014/main" id="{CD16C7A2-8896-B533-EC28-BFFFAFF60B9B}"/>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743345" y="3394606"/>
            <a:ext cx="1524384" cy="1032647"/>
          </a:xfrm>
          <a:prstGeom prst="rect">
            <a:avLst/>
          </a:prstGeom>
        </p:spPr>
      </p:pic>
      <p:sp>
        <p:nvSpPr>
          <p:cNvPr id="18" name="ZoneTexte 17">
            <a:extLst>
              <a:ext uri="{FF2B5EF4-FFF2-40B4-BE49-F238E27FC236}">
                <a16:creationId xmlns:a16="http://schemas.microsoft.com/office/drawing/2014/main" id="{CA9432B9-0FB8-86D4-DA21-4CEDEAEAF947}"/>
              </a:ext>
            </a:extLst>
          </p:cNvPr>
          <p:cNvSpPr txBox="1"/>
          <p:nvPr/>
        </p:nvSpPr>
        <p:spPr>
          <a:xfrm>
            <a:off x="2879719" y="533867"/>
            <a:ext cx="4157179" cy="400110"/>
          </a:xfrm>
          <a:prstGeom prst="rect">
            <a:avLst/>
          </a:prstGeom>
          <a:noFill/>
        </p:spPr>
        <p:txBody>
          <a:bodyPr wrap="square" rtlCol="0">
            <a:spAutoFit/>
          </a:bodyPr>
          <a:lstStyle/>
          <a:p>
            <a:pPr algn="ctr"/>
            <a:r>
              <a:rPr lang="fr-FR" sz="2000" b="1" dirty="0">
                <a:latin typeface="Athelas Regular"/>
                <a:cs typeface="Athelas Regular"/>
              </a:rPr>
              <a:t>LES MÉTAMORPHOSES EN 6è</a:t>
            </a:r>
          </a:p>
        </p:txBody>
      </p:sp>
      <p:sp>
        <p:nvSpPr>
          <p:cNvPr id="21" name="ZoneTexte 20">
            <a:extLst>
              <a:ext uri="{FF2B5EF4-FFF2-40B4-BE49-F238E27FC236}">
                <a16:creationId xmlns:a16="http://schemas.microsoft.com/office/drawing/2014/main" id="{6716B34D-A9DD-7620-FE00-04E775D92487}"/>
              </a:ext>
            </a:extLst>
          </p:cNvPr>
          <p:cNvSpPr txBox="1"/>
          <p:nvPr/>
        </p:nvSpPr>
        <p:spPr>
          <a:xfrm>
            <a:off x="2825661" y="62757"/>
            <a:ext cx="4157180" cy="369332"/>
          </a:xfrm>
          <a:prstGeom prst="rect">
            <a:avLst/>
          </a:prstGeom>
          <a:noFill/>
        </p:spPr>
        <p:txBody>
          <a:bodyPr wrap="square" rtlCol="0">
            <a:spAutoFit/>
          </a:bodyPr>
          <a:lstStyle/>
          <a:p>
            <a:pPr algn="ctr"/>
            <a:r>
              <a:rPr lang="fr-FR" b="1" dirty="0">
                <a:solidFill>
                  <a:srgbClr val="000000"/>
                </a:solidFill>
              </a:rPr>
              <a:t>Date : Période du Carnaval</a:t>
            </a:r>
          </a:p>
        </p:txBody>
      </p:sp>
      <p:pic>
        <p:nvPicPr>
          <p:cNvPr id="2" name="Picture 6">
            <a:extLst>
              <a:ext uri="{FF2B5EF4-FFF2-40B4-BE49-F238E27FC236}">
                <a16:creationId xmlns:a16="http://schemas.microsoft.com/office/drawing/2014/main" id="{311CAF7E-B2EA-4BFF-F1D0-744657BD46E8}"/>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2325563" y="2763097"/>
            <a:ext cx="1052895" cy="1579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3222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à coins arrondis 12"/>
          <p:cNvSpPr/>
          <p:nvPr/>
        </p:nvSpPr>
        <p:spPr>
          <a:xfrm>
            <a:off x="1046605" y="1315877"/>
            <a:ext cx="2420029" cy="3005630"/>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ZoneTexte 13"/>
          <p:cNvSpPr txBox="1"/>
          <p:nvPr/>
        </p:nvSpPr>
        <p:spPr>
          <a:xfrm>
            <a:off x="1146759" y="1503352"/>
            <a:ext cx="2420028" cy="2364878"/>
          </a:xfrm>
          <a:prstGeom prst="rect">
            <a:avLst/>
          </a:prstGeom>
          <a:noFill/>
        </p:spPr>
        <p:txBody>
          <a:bodyPr wrap="square" rtlCol="0">
            <a:spAutoFit/>
          </a:bodyPr>
          <a:lstStyle/>
          <a:p>
            <a:pPr algn="ctr">
              <a:lnSpc>
                <a:spcPct val="120000"/>
              </a:lnSpc>
            </a:pPr>
            <a:r>
              <a:rPr lang="fr-FR" sz="1200" dirty="0">
                <a:latin typeface="Athelas Regular"/>
                <a:cs typeface="Athelas Regular"/>
              </a:rPr>
              <a:t>FORME D’EXPRESSION</a:t>
            </a:r>
          </a:p>
          <a:p>
            <a:pPr>
              <a:lnSpc>
                <a:spcPct val="120000"/>
              </a:lnSpc>
            </a:pPr>
            <a:r>
              <a:rPr lang="fr-FR" sz="1400" dirty="0">
                <a:solidFill>
                  <a:srgbClr val="3366FF"/>
                </a:solidFill>
              </a:rPr>
              <a:t>dessin expressif ; </a:t>
            </a:r>
          </a:p>
          <a:p>
            <a:pPr>
              <a:lnSpc>
                <a:spcPct val="120000"/>
              </a:lnSpc>
            </a:pPr>
            <a:r>
              <a:rPr lang="fr-FR" sz="1400" dirty="0">
                <a:solidFill>
                  <a:srgbClr val="3366FF"/>
                </a:solidFill>
              </a:rPr>
              <a:t>série graphique ; </a:t>
            </a:r>
          </a:p>
          <a:p>
            <a:pPr>
              <a:lnSpc>
                <a:spcPct val="120000"/>
              </a:lnSpc>
            </a:pPr>
            <a:r>
              <a:rPr lang="fr-FR" sz="1400" dirty="0">
                <a:solidFill>
                  <a:srgbClr val="3366FF"/>
                </a:solidFill>
              </a:rPr>
              <a:t>sculpture et assemblage ; création d’un attribut corporel mise en scène du corps ; photographie ; </a:t>
            </a:r>
          </a:p>
          <a:p>
            <a:pPr>
              <a:lnSpc>
                <a:spcPct val="120000"/>
              </a:lnSpc>
            </a:pPr>
            <a:r>
              <a:rPr lang="fr-FR" sz="1400" dirty="0">
                <a:solidFill>
                  <a:srgbClr val="3366FF"/>
                </a:solidFill>
              </a:rPr>
              <a:t>transformation numérique de l’image.</a:t>
            </a:r>
            <a:endParaRPr lang="fr-FR" sz="1400" dirty="0">
              <a:solidFill>
                <a:srgbClr val="3366FF"/>
              </a:solidFill>
              <a:cs typeface="Athelas Regular"/>
            </a:endParaRPr>
          </a:p>
        </p:txBody>
      </p:sp>
      <p:sp>
        <p:nvSpPr>
          <p:cNvPr id="19" name="Rectangle à coins arrondis 18"/>
          <p:cNvSpPr/>
          <p:nvPr/>
        </p:nvSpPr>
        <p:spPr>
          <a:xfrm>
            <a:off x="1158750" y="5607415"/>
            <a:ext cx="7667421" cy="1040204"/>
          </a:xfrm>
          <a:prstGeom prst="roundRect">
            <a:avLst>
              <a:gd name="adj" fmla="val 9077"/>
            </a:avLst>
          </a:prstGeom>
          <a:solidFill>
            <a:srgbClr val="FDFFA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ZoneTexte 19"/>
          <p:cNvSpPr txBox="1"/>
          <p:nvPr/>
        </p:nvSpPr>
        <p:spPr>
          <a:xfrm>
            <a:off x="1390817" y="5665852"/>
            <a:ext cx="7667421" cy="923330"/>
          </a:xfrm>
          <a:prstGeom prst="rect">
            <a:avLst/>
          </a:prstGeom>
          <a:noFill/>
        </p:spPr>
        <p:txBody>
          <a:bodyPr wrap="square" rtlCol="0">
            <a:spAutoFit/>
          </a:bodyPr>
          <a:lstStyle/>
          <a:p>
            <a:r>
              <a:rPr lang="fr-FR" dirty="0">
                <a:latin typeface="Athelas Regular"/>
                <a:cs typeface="Athelas Regular"/>
              </a:rPr>
              <a:t>MES IMPRESSIONS, MES ÉMOTIONS lors de cette pratique</a:t>
            </a:r>
          </a:p>
          <a:p>
            <a:r>
              <a:rPr lang="fr-FR" sz="1200" dirty="0">
                <a:solidFill>
                  <a:srgbClr val="3366FF"/>
                </a:solidFill>
              </a:rPr>
              <a:t>Lorsque je porte mon attribut, je ressens …Mon apparence me semble …</a:t>
            </a:r>
            <a:br>
              <a:rPr lang="fr-FR" sz="1200" dirty="0">
                <a:solidFill>
                  <a:srgbClr val="3366FF"/>
                </a:solidFill>
              </a:rPr>
            </a:br>
            <a:r>
              <a:rPr lang="fr-FR" sz="1200" dirty="0">
                <a:solidFill>
                  <a:srgbClr val="3366FF"/>
                </a:solidFill>
              </a:rPr>
              <a:t>Les autres perçoivent…, alors que je voulais exprimer …</a:t>
            </a:r>
            <a:br>
              <a:rPr lang="fr-FR" sz="1200" dirty="0">
                <a:solidFill>
                  <a:srgbClr val="3366FF"/>
                </a:solidFill>
              </a:rPr>
            </a:br>
            <a:r>
              <a:rPr lang="fr-FR" sz="1200" dirty="0">
                <a:solidFill>
                  <a:srgbClr val="3366FF"/>
                </a:solidFill>
              </a:rPr>
              <a:t>Pour mieux faire comprendre mon intention, j’ai modifié …La photographie finale produit une impression de…</a:t>
            </a:r>
            <a:endParaRPr lang="fr-FR" sz="1200" i="1" strike="sngStrike" dirty="0">
              <a:solidFill>
                <a:srgbClr val="3366FF"/>
              </a:solidFill>
              <a:latin typeface="Athelas Regular"/>
              <a:cs typeface="Athelas Regular"/>
            </a:endParaRPr>
          </a:p>
        </p:txBody>
      </p:sp>
      <p:sp>
        <p:nvSpPr>
          <p:cNvPr id="22" name="Rectangle à coins arrondis 21"/>
          <p:cNvSpPr/>
          <p:nvPr/>
        </p:nvSpPr>
        <p:spPr>
          <a:xfrm>
            <a:off x="3649689" y="1322957"/>
            <a:ext cx="2612687" cy="3010536"/>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3" name="ZoneTexte 22"/>
          <p:cNvSpPr txBox="1"/>
          <p:nvPr/>
        </p:nvSpPr>
        <p:spPr>
          <a:xfrm>
            <a:off x="3737660" y="1346680"/>
            <a:ext cx="2436744" cy="2773644"/>
          </a:xfrm>
          <a:prstGeom prst="rect">
            <a:avLst/>
          </a:prstGeom>
          <a:noFill/>
        </p:spPr>
        <p:txBody>
          <a:bodyPr wrap="square" rtlCol="0">
            <a:spAutoFit/>
          </a:bodyPr>
          <a:lstStyle/>
          <a:p>
            <a:pPr algn="ctr">
              <a:lnSpc>
                <a:spcPct val="120000"/>
              </a:lnSpc>
            </a:pPr>
            <a:r>
              <a:rPr lang="fr-FR" sz="1200" dirty="0">
                <a:latin typeface="Athelas Regular"/>
                <a:cs typeface="Athelas Regular"/>
              </a:rPr>
              <a:t>TECHNIQUE DE RÉALISATION MISE EN ŒUVRE </a:t>
            </a:r>
          </a:p>
          <a:p>
            <a:pPr algn="ctr">
              <a:lnSpc>
                <a:spcPct val="120000"/>
              </a:lnSpc>
            </a:pPr>
            <a:endParaRPr lang="fr-FR" sz="1200" dirty="0">
              <a:latin typeface="Athelas Regular"/>
              <a:cs typeface="Athelas Regular"/>
            </a:endParaRPr>
          </a:p>
          <a:p>
            <a:pPr marL="228600" indent="-228600">
              <a:lnSpc>
                <a:spcPct val="120000"/>
              </a:lnSpc>
              <a:buAutoNum type="arabicPeriod"/>
            </a:pPr>
            <a:r>
              <a:rPr lang="fr-FR" sz="1400" dirty="0">
                <a:solidFill>
                  <a:srgbClr val="3366FF"/>
                </a:solidFill>
              </a:rPr>
              <a:t>Rendre une émotion visible par le dessin</a:t>
            </a:r>
          </a:p>
          <a:p>
            <a:pPr marL="228600" indent="-228600">
              <a:lnSpc>
                <a:spcPct val="120000"/>
              </a:lnSpc>
              <a:buAutoNum type="arabicPeriod"/>
            </a:pPr>
            <a:r>
              <a:rPr lang="fr-FR" sz="1400" dirty="0">
                <a:solidFill>
                  <a:srgbClr val="3366FF"/>
                </a:solidFill>
              </a:rPr>
              <a:t>Concevoir l’attribut corporel</a:t>
            </a:r>
          </a:p>
          <a:p>
            <a:pPr marL="228600" indent="-228600">
              <a:lnSpc>
                <a:spcPct val="120000"/>
              </a:lnSpc>
              <a:buAutoNum type="arabicPeriod"/>
            </a:pPr>
            <a:r>
              <a:rPr lang="fr-FR" sz="1400" dirty="0">
                <a:solidFill>
                  <a:srgbClr val="3366FF"/>
                </a:solidFill>
              </a:rPr>
              <a:t>Fabriquer et ajuster</a:t>
            </a:r>
          </a:p>
          <a:p>
            <a:pPr marL="228600" indent="-228600">
              <a:lnSpc>
                <a:spcPct val="120000"/>
              </a:lnSpc>
              <a:buAutoNum type="arabicPeriod"/>
            </a:pPr>
            <a:r>
              <a:rPr lang="fr-FR" sz="1400" dirty="0">
                <a:solidFill>
                  <a:srgbClr val="3366FF"/>
                </a:solidFill>
              </a:rPr>
              <a:t>Mettre en scène et transformer l’image</a:t>
            </a:r>
          </a:p>
          <a:p>
            <a:pPr marL="228600" indent="-228600">
              <a:lnSpc>
                <a:spcPct val="120000"/>
              </a:lnSpc>
              <a:buAutoNum type="arabicPeriod"/>
            </a:pPr>
            <a:endParaRPr lang="fr-FR" sz="1200" dirty="0">
              <a:cs typeface="Athelas Regular"/>
            </a:endParaRPr>
          </a:p>
        </p:txBody>
      </p:sp>
      <p:sp>
        <p:nvSpPr>
          <p:cNvPr id="24" name="Rectangle à coins arrondis 23"/>
          <p:cNvSpPr/>
          <p:nvPr/>
        </p:nvSpPr>
        <p:spPr>
          <a:xfrm>
            <a:off x="6445430" y="1414260"/>
            <a:ext cx="2416682" cy="2788085"/>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ZoneTexte 24"/>
          <p:cNvSpPr txBox="1"/>
          <p:nvPr/>
        </p:nvSpPr>
        <p:spPr>
          <a:xfrm>
            <a:off x="6445430" y="1492121"/>
            <a:ext cx="2416681" cy="2252924"/>
          </a:xfrm>
          <a:prstGeom prst="rect">
            <a:avLst/>
          </a:prstGeom>
          <a:noFill/>
        </p:spPr>
        <p:txBody>
          <a:bodyPr wrap="square" rtlCol="0">
            <a:spAutoFit/>
          </a:bodyPr>
          <a:lstStyle/>
          <a:p>
            <a:pPr algn="ctr">
              <a:lnSpc>
                <a:spcPct val="120000"/>
              </a:lnSpc>
            </a:pPr>
            <a:r>
              <a:rPr lang="fr-FR" sz="1200" dirty="0">
                <a:latin typeface="Athelas Regular"/>
                <a:cs typeface="Athelas Regular"/>
              </a:rPr>
              <a:t>PRODUCTION</a:t>
            </a:r>
            <a:r>
              <a:rPr lang="fr-FR" sz="1200" strike="sngStrike" dirty="0">
                <a:solidFill>
                  <a:srgbClr val="FF0000"/>
                </a:solidFill>
                <a:latin typeface="Athelas Regular"/>
                <a:cs typeface="Athelas Regular"/>
              </a:rPr>
              <a:t> </a:t>
            </a:r>
            <a:r>
              <a:rPr lang="fr-FR" sz="1200" dirty="0">
                <a:latin typeface="Athelas Regular"/>
                <a:cs typeface="Athelas Regular"/>
              </a:rPr>
              <a:t>FINALE </a:t>
            </a:r>
          </a:p>
          <a:p>
            <a:endParaRPr lang="fr-FR" sz="1400" dirty="0">
              <a:solidFill>
                <a:srgbClr val="3366FF"/>
              </a:solidFill>
            </a:endParaRPr>
          </a:p>
          <a:p>
            <a:r>
              <a:rPr lang="fr-FR" sz="1400" dirty="0">
                <a:solidFill>
                  <a:srgbClr val="3366FF"/>
                </a:solidFill>
              </a:rPr>
              <a:t>Exemple: </a:t>
            </a:r>
          </a:p>
          <a:p>
            <a:r>
              <a:rPr lang="fr-FR" sz="1400" b="1" dirty="0">
                <a:solidFill>
                  <a:srgbClr val="3366FF"/>
                </a:solidFill>
              </a:rPr>
              <a:t>Prénom et nom, classe de 6e</a:t>
            </a:r>
            <a:br>
              <a:rPr lang="fr-FR" sz="1400" dirty="0">
                <a:solidFill>
                  <a:srgbClr val="3366FF"/>
                </a:solidFill>
              </a:rPr>
            </a:br>
            <a:r>
              <a:rPr lang="fr-FR" sz="1400" i="1" dirty="0">
                <a:solidFill>
                  <a:srgbClr val="3366FF"/>
                </a:solidFill>
              </a:rPr>
              <a:t>La peur m’envahit</a:t>
            </a:r>
            <a:br>
              <a:rPr lang="fr-FR" sz="1400" dirty="0">
                <a:solidFill>
                  <a:srgbClr val="3366FF"/>
                </a:solidFill>
              </a:rPr>
            </a:br>
            <a:r>
              <a:rPr lang="fr-FR" sz="1400" dirty="0">
                <a:solidFill>
                  <a:srgbClr val="3366FF"/>
                </a:solidFill>
              </a:rPr>
              <a:t>2026</a:t>
            </a:r>
            <a:br>
              <a:rPr lang="fr-FR" sz="1400" dirty="0">
                <a:solidFill>
                  <a:srgbClr val="3366FF"/>
                </a:solidFill>
              </a:rPr>
            </a:br>
            <a:r>
              <a:rPr lang="fr-FR" sz="1400" dirty="0">
                <a:solidFill>
                  <a:srgbClr val="3366FF"/>
                </a:solidFill>
              </a:rPr>
              <a:t>Carton, tissu, fibres, coquillages, peinture et liens</a:t>
            </a:r>
            <a:br>
              <a:rPr lang="fr-FR" sz="1400" dirty="0">
                <a:solidFill>
                  <a:srgbClr val="3366FF"/>
                </a:solidFill>
              </a:rPr>
            </a:br>
            <a:r>
              <a:rPr lang="fr-FR" sz="1400" dirty="0">
                <a:solidFill>
                  <a:srgbClr val="3366FF"/>
                </a:solidFill>
              </a:rPr>
              <a:t>Assemblage, photographie et transformation numérique</a:t>
            </a:r>
            <a:endParaRPr lang="fr-FR" sz="1400" dirty="0">
              <a:solidFill>
                <a:srgbClr val="3366FF"/>
              </a:solidFill>
              <a:latin typeface="Athelas Regular"/>
              <a:cs typeface="Athelas Regular"/>
            </a:endParaRPr>
          </a:p>
        </p:txBody>
      </p:sp>
      <p:sp>
        <p:nvSpPr>
          <p:cNvPr id="6" name="Rectangle 5"/>
          <p:cNvSpPr/>
          <p:nvPr/>
        </p:nvSpPr>
        <p:spPr>
          <a:xfrm>
            <a:off x="1146759" y="4436682"/>
            <a:ext cx="2399413" cy="978020"/>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sz="1100" b="1" dirty="0">
                <a:solidFill>
                  <a:schemeClr val="tx1"/>
                </a:solidFill>
              </a:rPr>
              <a:t>Dans cette séquence, j’ai découvert plusieurs formes d’expression artistique : le dessin, la création en volume, la mise en scène du corps, la photographie et la transformation numérique. </a:t>
            </a:r>
          </a:p>
        </p:txBody>
      </p:sp>
      <p:sp>
        <p:nvSpPr>
          <p:cNvPr id="29" name="Rectangle 28"/>
          <p:cNvSpPr/>
          <p:nvPr/>
        </p:nvSpPr>
        <p:spPr>
          <a:xfrm>
            <a:off x="3825632" y="4401742"/>
            <a:ext cx="2436744" cy="978020"/>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0" name="ZoneTexte 29"/>
          <p:cNvSpPr txBox="1"/>
          <p:nvPr/>
        </p:nvSpPr>
        <p:spPr>
          <a:xfrm>
            <a:off x="3805984" y="4436682"/>
            <a:ext cx="2547918" cy="830997"/>
          </a:xfrm>
          <a:prstGeom prst="rect">
            <a:avLst/>
          </a:prstGeom>
          <a:noFill/>
        </p:spPr>
        <p:txBody>
          <a:bodyPr wrap="square" rtlCol="0">
            <a:spAutoFit/>
          </a:bodyPr>
          <a:lstStyle/>
          <a:p>
            <a:r>
              <a:rPr lang="fr-FR" sz="1200" b="1" dirty="0"/>
              <a:t>J’ai appris à exécuter des gestes, des mimiques et des attitudes en les exagérant pour aider le public à bien comprendre, pour le faire rire.</a:t>
            </a:r>
          </a:p>
        </p:txBody>
      </p:sp>
      <p:sp>
        <p:nvSpPr>
          <p:cNvPr id="31" name="Rectangle 30"/>
          <p:cNvSpPr/>
          <p:nvPr/>
        </p:nvSpPr>
        <p:spPr>
          <a:xfrm>
            <a:off x="6445432" y="4333493"/>
            <a:ext cx="2416681" cy="1046269"/>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2" name="ZoneTexte 31"/>
          <p:cNvSpPr txBox="1"/>
          <p:nvPr/>
        </p:nvSpPr>
        <p:spPr>
          <a:xfrm>
            <a:off x="6291645" y="4270594"/>
            <a:ext cx="2844207" cy="1200329"/>
          </a:xfrm>
          <a:prstGeom prst="rect">
            <a:avLst/>
          </a:prstGeom>
          <a:noFill/>
        </p:spPr>
        <p:txBody>
          <a:bodyPr wrap="square" rtlCol="0">
            <a:spAutoFit/>
          </a:bodyPr>
          <a:lstStyle/>
          <a:p>
            <a:r>
              <a:rPr lang="fr-FR" sz="1200" b="1" dirty="0"/>
              <a:t>J’ai déformé la silhouette du visage et utilisé des matières sombres et irrégulières pour rendre la peur visible. Le cadrage rapproché et l’augmentation du contraste renforcent l’impression d’inquiétude. </a:t>
            </a:r>
          </a:p>
        </p:txBody>
      </p:sp>
      <p:sp>
        <p:nvSpPr>
          <p:cNvPr id="38" name="Rectangle 37"/>
          <p:cNvSpPr/>
          <p:nvPr/>
        </p:nvSpPr>
        <p:spPr>
          <a:xfrm>
            <a:off x="0" y="0"/>
            <a:ext cx="778723" cy="6858000"/>
          </a:xfrm>
          <a:prstGeom prst="rect">
            <a:avLst/>
          </a:prstGeom>
          <a:solidFill>
            <a:srgbClr val="6BE9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9" name="Rectangle 38"/>
          <p:cNvSpPr/>
          <p:nvPr/>
        </p:nvSpPr>
        <p:spPr>
          <a:xfrm>
            <a:off x="227626" y="0"/>
            <a:ext cx="551097" cy="6858000"/>
          </a:xfrm>
          <a:prstGeom prst="rect">
            <a:avLst/>
          </a:prstGeom>
          <a:solidFill>
            <a:srgbClr val="7618B0"/>
          </a:solidFill>
          <a:ln>
            <a:no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FR" sz="2800" b="1" dirty="0">
                <a:latin typeface="Arial"/>
                <a:cs typeface="Arial"/>
              </a:rPr>
              <a:t>	PRATIQUES     </a:t>
            </a:r>
            <a:r>
              <a:rPr lang="fr-FR" sz="2000" b="1" dirty="0">
                <a:solidFill>
                  <a:srgbClr val="F2F2F2"/>
                </a:solidFill>
                <a:latin typeface="Arial"/>
                <a:cs typeface="Arial"/>
              </a:rPr>
              <a:t>Pratiquer</a:t>
            </a:r>
          </a:p>
        </p:txBody>
      </p:sp>
      <p:pic>
        <p:nvPicPr>
          <p:cNvPr id="5" name="Picture 2">
            <a:extLst>
              <a:ext uri="{FF2B5EF4-FFF2-40B4-BE49-F238E27FC236}">
                <a16:creationId xmlns:a16="http://schemas.microsoft.com/office/drawing/2014/main" id="{099E066C-2DB3-73A4-E24C-DE7AE580A53A}"/>
              </a:ext>
            </a:extLst>
          </p:cNvPr>
          <p:cNvPicPr>
            <a:picLocks noChangeAspect="1" noChangeArrowheads="1"/>
          </p:cNvPicPr>
          <p:nvPr/>
        </p:nvPicPr>
        <p:blipFill>
          <a:blip r:embed="rId3"/>
          <a:srcRect/>
          <a:stretch>
            <a:fillRect/>
          </a:stretch>
        </p:blipFill>
        <p:spPr bwMode="auto">
          <a:xfrm>
            <a:off x="8049411" y="81068"/>
            <a:ext cx="776760" cy="1019110"/>
          </a:xfrm>
          <a:prstGeom prst="rect">
            <a:avLst/>
          </a:prstGeom>
          <a:noFill/>
          <a:ln w="9525">
            <a:noFill/>
            <a:miter lim="800000"/>
            <a:headEnd/>
            <a:tailEnd/>
          </a:ln>
        </p:spPr>
      </p:pic>
      <p:sp>
        <p:nvSpPr>
          <p:cNvPr id="8" name="Rectangle à coins arrondis 33">
            <a:extLst>
              <a:ext uri="{FF2B5EF4-FFF2-40B4-BE49-F238E27FC236}">
                <a16:creationId xmlns:a16="http://schemas.microsoft.com/office/drawing/2014/main" id="{FDA3BCCA-861B-9E66-BF21-BD6DB8FD1650}"/>
              </a:ext>
            </a:extLst>
          </p:cNvPr>
          <p:cNvSpPr/>
          <p:nvPr/>
        </p:nvSpPr>
        <p:spPr>
          <a:xfrm>
            <a:off x="2902865" y="475034"/>
            <a:ext cx="4566713" cy="459866"/>
          </a:xfrm>
          <a:prstGeom prst="roundRect">
            <a:avLst/>
          </a:prstGeom>
          <a:noFill/>
          <a:ln>
            <a:solidFill>
              <a:srgbClr val="2D3B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9" name="Image 8" descr="Une image contenant texte, conception&#10;&#10;Description générée automatiquement">
            <a:extLst>
              <a:ext uri="{FF2B5EF4-FFF2-40B4-BE49-F238E27FC236}">
                <a16:creationId xmlns:a16="http://schemas.microsoft.com/office/drawing/2014/main" id="{29D1A19F-80D9-6CA2-57AC-9E2695AC4B9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09977" y="57986"/>
            <a:ext cx="961680" cy="969667"/>
          </a:xfrm>
          <a:prstGeom prst="rect">
            <a:avLst/>
          </a:prstGeom>
        </p:spPr>
      </p:pic>
      <p:sp>
        <p:nvSpPr>
          <p:cNvPr id="10" name="ZoneTexte 9">
            <a:extLst>
              <a:ext uri="{FF2B5EF4-FFF2-40B4-BE49-F238E27FC236}">
                <a16:creationId xmlns:a16="http://schemas.microsoft.com/office/drawing/2014/main" id="{7811E698-A6CB-9F9A-4562-F0582ACFC25A}"/>
              </a:ext>
            </a:extLst>
          </p:cNvPr>
          <p:cNvSpPr txBox="1"/>
          <p:nvPr/>
        </p:nvSpPr>
        <p:spPr>
          <a:xfrm>
            <a:off x="2870386" y="-18572"/>
            <a:ext cx="4157180" cy="369332"/>
          </a:xfrm>
          <a:prstGeom prst="rect">
            <a:avLst/>
          </a:prstGeom>
          <a:noFill/>
        </p:spPr>
        <p:txBody>
          <a:bodyPr wrap="square" rtlCol="0">
            <a:spAutoFit/>
          </a:bodyPr>
          <a:lstStyle/>
          <a:p>
            <a:pPr algn="ctr"/>
            <a:r>
              <a:rPr lang="fr-FR" b="1" dirty="0">
                <a:solidFill>
                  <a:srgbClr val="000000"/>
                </a:solidFill>
              </a:rPr>
              <a:t>Date : Période du Carnaval</a:t>
            </a:r>
          </a:p>
        </p:txBody>
      </p:sp>
      <p:sp>
        <p:nvSpPr>
          <p:cNvPr id="12" name="ZoneTexte 11">
            <a:extLst>
              <a:ext uri="{FF2B5EF4-FFF2-40B4-BE49-F238E27FC236}">
                <a16:creationId xmlns:a16="http://schemas.microsoft.com/office/drawing/2014/main" id="{3D27FBC0-5F90-A498-86EE-63538DF4E0A1}"/>
              </a:ext>
            </a:extLst>
          </p:cNvPr>
          <p:cNvSpPr txBox="1"/>
          <p:nvPr/>
        </p:nvSpPr>
        <p:spPr>
          <a:xfrm>
            <a:off x="2879719" y="533867"/>
            <a:ext cx="4157179" cy="400110"/>
          </a:xfrm>
          <a:prstGeom prst="rect">
            <a:avLst/>
          </a:prstGeom>
          <a:noFill/>
        </p:spPr>
        <p:txBody>
          <a:bodyPr wrap="square" rtlCol="0">
            <a:spAutoFit/>
          </a:bodyPr>
          <a:lstStyle/>
          <a:p>
            <a:pPr algn="ctr"/>
            <a:r>
              <a:rPr lang="fr-FR" sz="2000" b="1" dirty="0">
                <a:latin typeface="Athelas Regular"/>
                <a:cs typeface="Athelas Regular"/>
              </a:rPr>
              <a:t>LES MÉTAMORPHOSES EN 6è</a:t>
            </a:r>
          </a:p>
        </p:txBody>
      </p:sp>
    </p:spTree>
    <p:extLst>
      <p:ext uri="{BB962C8B-B14F-4D97-AF65-F5344CB8AC3E}">
        <p14:creationId xmlns:p14="http://schemas.microsoft.com/office/powerpoint/2010/main" val="2139380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à coins arrondis 12"/>
          <p:cNvSpPr/>
          <p:nvPr/>
        </p:nvSpPr>
        <p:spPr>
          <a:xfrm>
            <a:off x="1121441" y="1422222"/>
            <a:ext cx="2420029" cy="2931909"/>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ZoneTexte 13"/>
          <p:cNvSpPr txBox="1"/>
          <p:nvPr/>
        </p:nvSpPr>
        <p:spPr>
          <a:xfrm>
            <a:off x="1108185" y="1477339"/>
            <a:ext cx="2420028" cy="2515112"/>
          </a:xfrm>
          <a:prstGeom prst="rect">
            <a:avLst/>
          </a:prstGeom>
          <a:noFill/>
        </p:spPr>
        <p:txBody>
          <a:bodyPr wrap="square" rtlCol="0">
            <a:spAutoFit/>
          </a:bodyPr>
          <a:lstStyle/>
          <a:p>
            <a:pPr algn="ctr">
              <a:lnSpc>
                <a:spcPct val="120000"/>
              </a:lnSpc>
            </a:pPr>
            <a:r>
              <a:rPr lang="fr-FR" sz="1200" dirty="0">
                <a:latin typeface="Athelas Regular"/>
                <a:cs typeface="Athelas Regular"/>
              </a:rPr>
              <a:t>VOCABULAIRE</a:t>
            </a:r>
          </a:p>
          <a:p>
            <a:pPr>
              <a:lnSpc>
                <a:spcPct val="120000"/>
              </a:lnSpc>
            </a:pPr>
            <a:endParaRPr lang="fr-FR" sz="1200" dirty="0">
              <a:solidFill>
                <a:srgbClr val="3366FF"/>
              </a:solidFill>
            </a:endParaRPr>
          </a:p>
          <a:p>
            <a:pPr>
              <a:lnSpc>
                <a:spcPct val="120000"/>
              </a:lnSpc>
            </a:pPr>
            <a:r>
              <a:rPr lang="fr-FR" sz="1200" dirty="0">
                <a:solidFill>
                  <a:srgbClr val="3366FF"/>
                </a:solidFill>
              </a:rPr>
              <a:t>Le corps et l’émotion</a:t>
            </a:r>
          </a:p>
          <a:p>
            <a:pPr>
              <a:lnSpc>
                <a:spcPct val="120000"/>
              </a:lnSpc>
            </a:pPr>
            <a:r>
              <a:rPr lang="fr-FR" sz="1200" dirty="0">
                <a:solidFill>
                  <a:srgbClr val="3366FF"/>
                </a:solidFill>
              </a:rPr>
              <a:t>La pratique plastique</a:t>
            </a:r>
          </a:p>
          <a:p>
            <a:pPr>
              <a:lnSpc>
                <a:spcPct val="120000"/>
              </a:lnSpc>
            </a:pPr>
            <a:r>
              <a:rPr lang="fr-FR" sz="1200" dirty="0">
                <a:solidFill>
                  <a:srgbClr val="3366FF"/>
                </a:solidFill>
              </a:rPr>
              <a:t>La photographie et l’image numérique</a:t>
            </a:r>
          </a:p>
          <a:p>
            <a:pPr>
              <a:lnSpc>
                <a:spcPct val="120000"/>
              </a:lnSpc>
            </a:pPr>
            <a:r>
              <a:rPr lang="fr-FR" sz="1200" dirty="0">
                <a:solidFill>
                  <a:srgbClr val="3366FF"/>
                </a:solidFill>
              </a:rPr>
              <a:t>Définitions essentielles:</a:t>
            </a:r>
          </a:p>
          <a:p>
            <a:pPr marL="171450" indent="-171450">
              <a:lnSpc>
                <a:spcPct val="120000"/>
              </a:lnSpc>
              <a:buFont typeface="Arial" panose="020B0604020202020204" pitchFamily="34" charset="0"/>
              <a:buChar char="•"/>
            </a:pPr>
            <a:r>
              <a:rPr lang="fr-FR" sz="1200" dirty="0">
                <a:solidFill>
                  <a:srgbClr val="3366FF"/>
                </a:solidFill>
                <a:cs typeface="Athelas Regular"/>
              </a:rPr>
              <a:t>Métamorphose</a:t>
            </a:r>
          </a:p>
          <a:p>
            <a:pPr marL="171450" indent="-171450">
              <a:lnSpc>
                <a:spcPct val="120000"/>
              </a:lnSpc>
              <a:buFont typeface="Arial" panose="020B0604020202020204" pitchFamily="34" charset="0"/>
              <a:buChar char="•"/>
            </a:pPr>
            <a:r>
              <a:rPr lang="fr-FR" sz="1200" dirty="0">
                <a:solidFill>
                  <a:srgbClr val="3366FF"/>
                </a:solidFill>
              </a:rPr>
              <a:t>Corps-médium</a:t>
            </a:r>
          </a:p>
          <a:p>
            <a:pPr marL="171450" indent="-171450">
              <a:lnSpc>
                <a:spcPct val="120000"/>
              </a:lnSpc>
              <a:buFont typeface="Arial" panose="020B0604020202020204" pitchFamily="34" charset="0"/>
              <a:buChar char="•"/>
            </a:pPr>
            <a:r>
              <a:rPr lang="fr-FR" sz="1200" dirty="0">
                <a:solidFill>
                  <a:srgbClr val="3366FF"/>
                </a:solidFill>
              </a:rPr>
              <a:t>Corps-support</a:t>
            </a:r>
          </a:p>
          <a:p>
            <a:pPr marL="171450" indent="-171450">
              <a:lnSpc>
                <a:spcPct val="120000"/>
              </a:lnSpc>
              <a:buFont typeface="Arial" panose="020B0604020202020204" pitchFamily="34" charset="0"/>
              <a:buChar char="•"/>
            </a:pPr>
            <a:r>
              <a:rPr lang="fr-FR" sz="1200" dirty="0">
                <a:solidFill>
                  <a:srgbClr val="3366FF"/>
                </a:solidFill>
                <a:cs typeface="Athelas Regular"/>
              </a:rPr>
              <a:t>Attribut corporel</a:t>
            </a:r>
          </a:p>
        </p:txBody>
      </p:sp>
      <p:sp>
        <p:nvSpPr>
          <p:cNvPr id="19" name="Rectangle à coins arrondis 18"/>
          <p:cNvSpPr/>
          <p:nvPr/>
        </p:nvSpPr>
        <p:spPr>
          <a:xfrm>
            <a:off x="1133427" y="5607414"/>
            <a:ext cx="7740692" cy="1040204"/>
          </a:xfrm>
          <a:prstGeom prst="roundRect">
            <a:avLst>
              <a:gd name="adj" fmla="val 9077"/>
            </a:avLst>
          </a:prstGeom>
          <a:solidFill>
            <a:srgbClr val="FDFFA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1" name="ZoneTexte 20"/>
          <p:cNvSpPr txBox="1"/>
          <p:nvPr/>
        </p:nvSpPr>
        <p:spPr>
          <a:xfrm>
            <a:off x="1145414" y="5607414"/>
            <a:ext cx="7728705" cy="1077218"/>
          </a:xfrm>
          <a:prstGeom prst="rect">
            <a:avLst/>
          </a:prstGeom>
          <a:noFill/>
        </p:spPr>
        <p:txBody>
          <a:bodyPr wrap="square" rtlCol="0">
            <a:spAutoFit/>
          </a:bodyPr>
          <a:lstStyle/>
          <a:p>
            <a:r>
              <a:rPr lang="fr-FR" sz="1600" b="1" dirty="0">
                <a:cs typeface="Athelas Regular"/>
              </a:rPr>
              <a:t>MON ESPACE PERSONNEL </a:t>
            </a:r>
            <a:r>
              <a:rPr lang="fr-FR" sz="1600" dirty="0">
                <a:solidFill>
                  <a:srgbClr val="3366FF"/>
                </a:solidFill>
                <a:latin typeface="Athelas Regular"/>
                <a:cs typeface="Athelas Regular"/>
              </a:rPr>
              <a:t>(ce que j’ai appris) </a:t>
            </a:r>
          </a:p>
          <a:p>
            <a:r>
              <a:rPr lang="fr-FR" sz="1600" dirty="0">
                <a:solidFill>
                  <a:srgbClr val="3366FF"/>
                </a:solidFill>
              </a:rPr>
              <a:t>Je sais observer une œuvre, décrire ce que je vois et expliquer l’effet produit. Je peux mettre ma création en relation avec </a:t>
            </a:r>
            <a:r>
              <a:rPr lang="fr-FR" sz="1600" i="1" dirty="0">
                <a:solidFill>
                  <a:srgbClr val="3366FF"/>
                </a:solidFill>
              </a:rPr>
              <a:t>Le Cri</a:t>
            </a:r>
            <a:r>
              <a:rPr lang="fr-FR" sz="1600" dirty="0">
                <a:solidFill>
                  <a:srgbClr val="3366FF"/>
                </a:solidFill>
              </a:rPr>
              <a:t> d’Edvard Munch, </a:t>
            </a:r>
            <a:r>
              <a:rPr lang="fr-FR" sz="1600" i="1" dirty="0">
                <a:solidFill>
                  <a:srgbClr val="3366FF"/>
                </a:solidFill>
              </a:rPr>
              <a:t>La Femme qui pleure</a:t>
            </a:r>
            <a:r>
              <a:rPr lang="fr-FR" sz="1600" dirty="0">
                <a:solidFill>
                  <a:srgbClr val="3366FF"/>
                </a:solidFill>
              </a:rPr>
              <a:t> de Pablo Picasso, </a:t>
            </a:r>
            <a:r>
              <a:rPr lang="fr-FR" sz="1600" i="1" dirty="0">
                <a:solidFill>
                  <a:srgbClr val="3366FF"/>
                </a:solidFill>
              </a:rPr>
              <a:t>Te </a:t>
            </a:r>
            <a:r>
              <a:rPr lang="fr-FR" sz="1600" i="1" dirty="0" err="1">
                <a:solidFill>
                  <a:srgbClr val="3366FF"/>
                </a:solidFill>
              </a:rPr>
              <a:t>hope’ara’a</a:t>
            </a:r>
            <a:r>
              <a:rPr lang="fr-FR" sz="1600" i="1" dirty="0">
                <a:solidFill>
                  <a:srgbClr val="3366FF"/>
                </a:solidFill>
              </a:rPr>
              <a:t> no Hina</a:t>
            </a:r>
            <a:r>
              <a:rPr lang="fr-FR" sz="1600" dirty="0">
                <a:solidFill>
                  <a:srgbClr val="3366FF"/>
                </a:solidFill>
              </a:rPr>
              <a:t> de Leia Chang Soi ou un masque océanien.</a:t>
            </a:r>
            <a:endParaRPr lang="fr-FR" sz="1600" dirty="0">
              <a:solidFill>
                <a:srgbClr val="3366FF"/>
              </a:solidFill>
              <a:latin typeface="Athelas Regular"/>
              <a:cs typeface="Athelas Regular"/>
            </a:endParaRPr>
          </a:p>
        </p:txBody>
      </p:sp>
      <p:sp>
        <p:nvSpPr>
          <p:cNvPr id="22" name="Rectangle à coins arrondis 21"/>
          <p:cNvSpPr/>
          <p:nvPr/>
        </p:nvSpPr>
        <p:spPr>
          <a:xfrm>
            <a:off x="3800304" y="1440261"/>
            <a:ext cx="2436744" cy="2714963"/>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3" name="ZoneTexte 22"/>
          <p:cNvSpPr txBox="1"/>
          <p:nvPr/>
        </p:nvSpPr>
        <p:spPr>
          <a:xfrm>
            <a:off x="3824278" y="1491757"/>
            <a:ext cx="2436744" cy="2736518"/>
          </a:xfrm>
          <a:prstGeom prst="rect">
            <a:avLst/>
          </a:prstGeom>
          <a:noFill/>
        </p:spPr>
        <p:txBody>
          <a:bodyPr wrap="square" rtlCol="0">
            <a:spAutoFit/>
          </a:bodyPr>
          <a:lstStyle/>
          <a:p>
            <a:pPr algn="ctr">
              <a:lnSpc>
                <a:spcPct val="120000"/>
              </a:lnSpc>
            </a:pPr>
            <a:r>
              <a:rPr lang="fr-FR" sz="1200" dirty="0">
                <a:latin typeface="Athelas Regular"/>
                <a:cs typeface="Athelas Regular"/>
              </a:rPr>
              <a:t>REPÈRES CULTURELS :</a:t>
            </a:r>
          </a:p>
          <a:p>
            <a:pPr>
              <a:lnSpc>
                <a:spcPct val="120000"/>
              </a:lnSpc>
            </a:pPr>
            <a:r>
              <a:rPr lang="fr-FR" sz="1200" dirty="0">
                <a:solidFill>
                  <a:srgbClr val="3366FF"/>
                </a:solidFill>
              </a:rPr>
              <a:t>Le thème de la métamorphose est présent dans les mythes, les légendes, la littérature et les arts. Il permet de raconter une transformation physique, symbolique ou identitaire. Dans les arts plastiques, les artistes utilisent la déformation, la couleur, les matériaux, le volume, le corps et l’image pour rendre cette transformation visible.</a:t>
            </a:r>
            <a:endParaRPr lang="fr-FR" sz="1200" dirty="0">
              <a:solidFill>
                <a:srgbClr val="3366FF"/>
              </a:solidFill>
              <a:latin typeface="Athelas Regular"/>
              <a:cs typeface="Athelas Regular"/>
            </a:endParaRPr>
          </a:p>
        </p:txBody>
      </p:sp>
      <p:sp>
        <p:nvSpPr>
          <p:cNvPr id="24" name="Rectangle à coins arrondis 23"/>
          <p:cNvSpPr/>
          <p:nvPr/>
        </p:nvSpPr>
        <p:spPr>
          <a:xfrm>
            <a:off x="6457437" y="1398173"/>
            <a:ext cx="2416682" cy="2895830"/>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ZoneTexte 24"/>
          <p:cNvSpPr txBox="1"/>
          <p:nvPr/>
        </p:nvSpPr>
        <p:spPr>
          <a:xfrm>
            <a:off x="6409490" y="1497947"/>
            <a:ext cx="2416681" cy="2880789"/>
          </a:xfrm>
          <a:prstGeom prst="rect">
            <a:avLst/>
          </a:prstGeom>
          <a:noFill/>
        </p:spPr>
        <p:txBody>
          <a:bodyPr wrap="square" rtlCol="0">
            <a:spAutoFit/>
          </a:bodyPr>
          <a:lstStyle/>
          <a:p>
            <a:pPr algn="ctr">
              <a:lnSpc>
                <a:spcPct val="120000"/>
              </a:lnSpc>
            </a:pPr>
            <a:r>
              <a:rPr lang="fr-FR" sz="1200" dirty="0">
                <a:latin typeface="Athelas Regular"/>
                <a:cs typeface="Athelas Regular"/>
              </a:rPr>
              <a:t>DOMAINES EN LIEN :</a:t>
            </a:r>
          </a:p>
          <a:p>
            <a:pPr>
              <a:lnSpc>
                <a:spcPct val="120000"/>
              </a:lnSpc>
            </a:pPr>
            <a:endParaRPr lang="fr-FR" sz="1400" dirty="0">
              <a:solidFill>
                <a:srgbClr val="3366FF"/>
              </a:solidFill>
              <a:latin typeface="Athelas Regular"/>
              <a:cs typeface="Athelas Regular"/>
            </a:endParaRPr>
          </a:p>
          <a:p>
            <a:pPr>
              <a:lnSpc>
                <a:spcPct val="120000"/>
              </a:lnSpc>
            </a:pPr>
            <a:r>
              <a:rPr lang="fr-FR" sz="1400" dirty="0">
                <a:solidFill>
                  <a:srgbClr val="3366FF"/>
                </a:solidFill>
                <a:cs typeface="Athelas Regular"/>
              </a:rPr>
              <a:t>Maitrise de la langue</a:t>
            </a:r>
          </a:p>
          <a:p>
            <a:pPr>
              <a:lnSpc>
                <a:spcPct val="120000"/>
              </a:lnSpc>
            </a:pPr>
            <a:r>
              <a:rPr lang="fr-FR" sz="1400" dirty="0">
                <a:solidFill>
                  <a:srgbClr val="3366FF"/>
                </a:solidFill>
                <a:cs typeface="Athelas Regular"/>
              </a:rPr>
              <a:t>Histoire et culture océaniennes</a:t>
            </a:r>
          </a:p>
          <a:p>
            <a:pPr>
              <a:lnSpc>
                <a:spcPct val="120000"/>
              </a:lnSpc>
            </a:pPr>
            <a:r>
              <a:rPr lang="fr-FR" sz="1400" dirty="0">
                <a:solidFill>
                  <a:srgbClr val="3366FF"/>
                </a:solidFill>
                <a:cs typeface="Athelas Regular"/>
              </a:rPr>
              <a:t>EPS</a:t>
            </a:r>
          </a:p>
          <a:p>
            <a:pPr>
              <a:lnSpc>
                <a:spcPct val="120000"/>
              </a:lnSpc>
            </a:pPr>
            <a:r>
              <a:rPr lang="fr-FR" sz="1400" dirty="0">
                <a:solidFill>
                  <a:srgbClr val="3366FF"/>
                </a:solidFill>
                <a:cs typeface="Athelas Regular"/>
              </a:rPr>
              <a:t>Sciences et technologie</a:t>
            </a:r>
          </a:p>
          <a:p>
            <a:pPr>
              <a:lnSpc>
                <a:spcPct val="120000"/>
              </a:lnSpc>
            </a:pPr>
            <a:r>
              <a:rPr lang="fr-FR" sz="1400" dirty="0">
                <a:solidFill>
                  <a:srgbClr val="3366FF"/>
                </a:solidFill>
                <a:cs typeface="Athelas Regular"/>
              </a:rPr>
              <a:t>EMI</a:t>
            </a:r>
          </a:p>
          <a:p>
            <a:pPr>
              <a:lnSpc>
                <a:spcPct val="120000"/>
              </a:lnSpc>
            </a:pPr>
            <a:r>
              <a:rPr lang="fr-FR" sz="1400" dirty="0">
                <a:solidFill>
                  <a:srgbClr val="3366FF"/>
                </a:solidFill>
                <a:cs typeface="Athelas Regular"/>
              </a:rPr>
              <a:t>EMC</a:t>
            </a:r>
          </a:p>
          <a:p>
            <a:pPr>
              <a:lnSpc>
                <a:spcPct val="120000"/>
              </a:lnSpc>
            </a:pPr>
            <a:endParaRPr lang="fr-FR" sz="1400" dirty="0">
              <a:solidFill>
                <a:srgbClr val="3366FF"/>
              </a:solidFill>
              <a:latin typeface="Athelas Regular"/>
              <a:cs typeface="Athelas Regular"/>
            </a:endParaRPr>
          </a:p>
          <a:p>
            <a:pPr algn="ctr">
              <a:lnSpc>
                <a:spcPct val="120000"/>
              </a:lnSpc>
            </a:pPr>
            <a:r>
              <a:rPr lang="fr-FR" sz="1400" dirty="0">
                <a:latin typeface="Athelas Regular"/>
                <a:cs typeface="Athelas Regular"/>
              </a:rPr>
              <a:t>.</a:t>
            </a:r>
          </a:p>
        </p:txBody>
      </p:sp>
      <p:sp>
        <p:nvSpPr>
          <p:cNvPr id="6" name="Rectangle 5"/>
          <p:cNvSpPr/>
          <p:nvPr/>
        </p:nvSpPr>
        <p:spPr>
          <a:xfrm>
            <a:off x="1121441" y="4409248"/>
            <a:ext cx="2420029" cy="1006459"/>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ZoneTexte 6"/>
          <p:cNvSpPr txBox="1"/>
          <p:nvPr/>
        </p:nvSpPr>
        <p:spPr>
          <a:xfrm>
            <a:off x="1121441" y="4376675"/>
            <a:ext cx="2408047" cy="1015663"/>
          </a:xfrm>
          <a:prstGeom prst="rect">
            <a:avLst/>
          </a:prstGeom>
          <a:noFill/>
        </p:spPr>
        <p:txBody>
          <a:bodyPr wrap="square" rtlCol="0">
            <a:spAutoFit/>
          </a:bodyPr>
          <a:lstStyle/>
          <a:p>
            <a:r>
              <a:rPr lang="fr-FR" sz="1200" b="1" dirty="0"/>
              <a:t>Je sais expliquer comment une posture, un geste, une ligne, une couleur ou une déformation peuvent rendre une émotion visible. </a:t>
            </a:r>
          </a:p>
        </p:txBody>
      </p:sp>
      <p:sp>
        <p:nvSpPr>
          <p:cNvPr id="29" name="Rectangle 28"/>
          <p:cNvSpPr/>
          <p:nvPr/>
        </p:nvSpPr>
        <p:spPr>
          <a:xfrm>
            <a:off x="3800304" y="4346931"/>
            <a:ext cx="2448726" cy="1068776"/>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0" name="ZoneTexte 29"/>
          <p:cNvSpPr txBox="1"/>
          <p:nvPr/>
        </p:nvSpPr>
        <p:spPr>
          <a:xfrm>
            <a:off x="3694690" y="4294003"/>
            <a:ext cx="2702814" cy="1200329"/>
          </a:xfrm>
          <a:prstGeom prst="rect">
            <a:avLst/>
          </a:prstGeom>
          <a:noFill/>
        </p:spPr>
        <p:txBody>
          <a:bodyPr wrap="square" rtlCol="0">
            <a:spAutoFit/>
          </a:bodyPr>
          <a:lstStyle/>
          <a:p>
            <a:r>
              <a:rPr lang="fr-FR" sz="1200" b="1" dirty="0"/>
              <a:t>Je retiens qu’une métamorphose est un changement de forme ou d’apparence. La déformation, l’exagération, la disproportion, les couleurs, les textures et le contraste permettent de transformer un visage ou un corps.</a:t>
            </a:r>
          </a:p>
        </p:txBody>
      </p:sp>
      <p:sp>
        <p:nvSpPr>
          <p:cNvPr id="31" name="Rectangle 30"/>
          <p:cNvSpPr/>
          <p:nvPr/>
        </p:nvSpPr>
        <p:spPr>
          <a:xfrm>
            <a:off x="6397504" y="4361986"/>
            <a:ext cx="2420029" cy="1050294"/>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2" name="ZoneTexte 31"/>
          <p:cNvSpPr txBox="1"/>
          <p:nvPr/>
        </p:nvSpPr>
        <p:spPr>
          <a:xfrm>
            <a:off x="6397504" y="4409248"/>
            <a:ext cx="2408047" cy="830997"/>
          </a:xfrm>
          <a:prstGeom prst="rect">
            <a:avLst/>
          </a:prstGeom>
          <a:noFill/>
        </p:spPr>
        <p:txBody>
          <a:bodyPr wrap="square" rtlCol="0">
            <a:spAutoFit/>
          </a:bodyPr>
          <a:lstStyle/>
          <a:p>
            <a:r>
              <a:rPr lang="fr-FR" sz="1200" b="1" dirty="0"/>
              <a:t>Je suis attentif à distinguer mon intention de la perception du spectateur. J’écoute les observations de mes camarades, </a:t>
            </a:r>
          </a:p>
        </p:txBody>
      </p:sp>
      <p:sp>
        <p:nvSpPr>
          <p:cNvPr id="28" name="Rectangle 27"/>
          <p:cNvSpPr/>
          <p:nvPr/>
        </p:nvSpPr>
        <p:spPr>
          <a:xfrm>
            <a:off x="0" y="0"/>
            <a:ext cx="778723" cy="6858000"/>
          </a:xfrm>
          <a:prstGeom prst="rect">
            <a:avLst/>
          </a:prstGeom>
          <a:solidFill>
            <a:srgbClr val="6BE9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3" name="Rectangle 32"/>
          <p:cNvSpPr/>
          <p:nvPr/>
        </p:nvSpPr>
        <p:spPr>
          <a:xfrm>
            <a:off x="227626" y="0"/>
            <a:ext cx="551097" cy="6858000"/>
          </a:xfrm>
          <a:prstGeom prst="rect">
            <a:avLst/>
          </a:prstGeom>
          <a:solidFill>
            <a:srgbClr val="7618B0"/>
          </a:solidFill>
          <a:ln>
            <a:no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FR" sz="2800" b="1" dirty="0">
                <a:latin typeface="Arial"/>
                <a:cs typeface="Arial"/>
              </a:rPr>
              <a:t>CONNAISSANCES     </a:t>
            </a:r>
            <a:r>
              <a:rPr lang="fr-FR" sz="2000" b="1" dirty="0">
                <a:solidFill>
                  <a:srgbClr val="F2F2F2"/>
                </a:solidFill>
                <a:latin typeface="Arial"/>
                <a:cs typeface="Arial"/>
              </a:rPr>
              <a:t>S’approprier</a:t>
            </a:r>
          </a:p>
        </p:txBody>
      </p:sp>
      <p:sp>
        <p:nvSpPr>
          <p:cNvPr id="3" name="Rectangle à coins arrondis 33">
            <a:extLst>
              <a:ext uri="{FF2B5EF4-FFF2-40B4-BE49-F238E27FC236}">
                <a16:creationId xmlns:a16="http://schemas.microsoft.com/office/drawing/2014/main" id="{C9590448-8C1C-631D-B6CF-2499681BB681}"/>
              </a:ext>
            </a:extLst>
          </p:cNvPr>
          <p:cNvSpPr/>
          <p:nvPr/>
        </p:nvSpPr>
        <p:spPr>
          <a:xfrm>
            <a:off x="2902865" y="475034"/>
            <a:ext cx="4602339" cy="459866"/>
          </a:xfrm>
          <a:prstGeom prst="roundRect">
            <a:avLst/>
          </a:prstGeom>
          <a:noFill/>
          <a:ln>
            <a:solidFill>
              <a:srgbClr val="2D3B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9" name="Picture 2">
            <a:extLst>
              <a:ext uri="{FF2B5EF4-FFF2-40B4-BE49-F238E27FC236}">
                <a16:creationId xmlns:a16="http://schemas.microsoft.com/office/drawing/2014/main" id="{ACCCA4CC-CD6C-DE1F-ABD4-92E1E6407D69}"/>
              </a:ext>
            </a:extLst>
          </p:cNvPr>
          <p:cNvPicPr>
            <a:picLocks noChangeAspect="1" noChangeArrowheads="1"/>
          </p:cNvPicPr>
          <p:nvPr/>
        </p:nvPicPr>
        <p:blipFill>
          <a:blip r:embed="rId3"/>
          <a:srcRect/>
          <a:stretch>
            <a:fillRect/>
          </a:stretch>
        </p:blipFill>
        <p:spPr bwMode="auto">
          <a:xfrm>
            <a:off x="8087095" y="81068"/>
            <a:ext cx="739076" cy="969668"/>
          </a:xfrm>
          <a:prstGeom prst="rect">
            <a:avLst/>
          </a:prstGeom>
          <a:noFill/>
          <a:ln w="9525">
            <a:noFill/>
            <a:miter lim="800000"/>
            <a:headEnd/>
            <a:tailEnd/>
          </a:ln>
        </p:spPr>
      </p:pic>
      <p:pic>
        <p:nvPicPr>
          <p:cNvPr id="2" name="Image 1" descr="Une image contenant texte, conception&#10;&#10;Description générée automatiquement">
            <a:extLst>
              <a:ext uri="{FF2B5EF4-FFF2-40B4-BE49-F238E27FC236}">
                <a16:creationId xmlns:a16="http://schemas.microsoft.com/office/drawing/2014/main" id="{3109B4B5-2AAE-AA15-B0C4-9867C472255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09977" y="57986"/>
            <a:ext cx="961680" cy="969667"/>
          </a:xfrm>
          <a:prstGeom prst="rect">
            <a:avLst/>
          </a:prstGeom>
        </p:spPr>
      </p:pic>
      <p:sp>
        <p:nvSpPr>
          <p:cNvPr id="10" name="ZoneTexte 9">
            <a:extLst>
              <a:ext uri="{FF2B5EF4-FFF2-40B4-BE49-F238E27FC236}">
                <a16:creationId xmlns:a16="http://schemas.microsoft.com/office/drawing/2014/main" id="{5B083C84-20EC-8A66-68D9-D60B0603C11A}"/>
              </a:ext>
            </a:extLst>
          </p:cNvPr>
          <p:cNvSpPr txBox="1"/>
          <p:nvPr/>
        </p:nvSpPr>
        <p:spPr>
          <a:xfrm>
            <a:off x="2836981" y="3087"/>
            <a:ext cx="4157180" cy="369332"/>
          </a:xfrm>
          <a:prstGeom prst="rect">
            <a:avLst/>
          </a:prstGeom>
          <a:noFill/>
        </p:spPr>
        <p:txBody>
          <a:bodyPr wrap="square" rtlCol="0">
            <a:spAutoFit/>
          </a:bodyPr>
          <a:lstStyle/>
          <a:p>
            <a:pPr algn="ctr"/>
            <a:r>
              <a:rPr lang="fr-FR" b="1" dirty="0">
                <a:solidFill>
                  <a:srgbClr val="000000"/>
                </a:solidFill>
              </a:rPr>
              <a:t>Date : Période du Carnaval</a:t>
            </a:r>
          </a:p>
        </p:txBody>
      </p:sp>
      <p:sp>
        <p:nvSpPr>
          <p:cNvPr id="11" name="ZoneTexte 10">
            <a:extLst>
              <a:ext uri="{FF2B5EF4-FFF2-40B4-BE49-F238E27FC236}">
                <a16:creationId xmlns:a16="http://schemas.microsoft.com/office/drawing/2014/main" id="{27A177E9-8BC6-3991-0DF9-85D80A166BC9}"/>
              </a:ext>
            </a:extLst>
          </p:cNvPr>
          <p:cNvSpPr txBox="1"/>
          <p:nvPr/>
        </p:nvSpPr>
        <p:spPr>
          <a:xfrm>
            <a:off x="2879719" y="533867"/>
            <a:ext cx="4157179" cy="400110"/>
          </a:xfrm>
          <a:prstGeom prst="rect">
            <a:avLst/>
          </a:prstGeom>
          <a:noFill/>
        </p:spPr>
        <p:txBody>
          <a:bodyPr wrap="square" rtlCol="0">
            <a:spAutoFit/>
          </a:bodyPr>
          <a:lstStyle/>
          <a:p>
            <a:pPr algn="ctr"/>
            <a:r>
              <a:rPr lang="fr-FR" sz="2000" b="1" dirty="0">
                <a:latin typeface="Athelas Regular"/>
                <a:cs typeface="Athelas Regular"/>
              </a:rPr>
              <a:t>LES MÉTAMORPHOSES EN 6è</a:t>
            </a:r>
          </a:p>
        </p:txBody>
      </p:sp>
    </p:spTree>
    <p:extLst>
      <p:ext uri="{BB962C8B-B14F-4D97-AF65-F5344CB8AC3E}">
        <p14:creationId xmlns:p14="http://schemas.microsoft.com/office/powerpoint/2010/main" val="3440356101"/>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726</TotalTime>
  <Words>977</Words>
  <Application>Microsoft Macintosh PowerPoint</Application>
  <PresentationFormat>Affichage à l'écran (4:3)</PresentationFormat>
  <Paragraphs>103</Paragraphs>
  <Slides>4</Slides>
  <Notes>4</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vt:i4>
      </vt:variant>
    </vt:vector>
  </HeadingPairs>
  <TitlesOfParts>
    <vt:vector size="8" baseType="lpstr">
      <vt:lpstr>Arial</vt:lpstr>
      <vt:lpstr>Athelas Regular</vt:lpstr>
      <vt:lpstr>Calibri</vt:lpstr>
      <vt:lpstr>Thème Office</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 E-CAHIER PEAC</dc:title>
  <dc:subject>Tous cycles</dc:subject>
  <dc:creator>Mihimana ROTA</dc:creator>
  <cp:keywords/>
  <dc:description/>
  <cp:lastModifiedBy>TIARENUI BECQUET</cp:lastModifiedBy>
  <cp:revision>173</cp:revision>
  <dcterms:created xsi:type="dcterms:W3CDTF">2019-04-24T01:22:54Z</dcterms:created>
  <dcterms:modified xsi:type="dcterms:W3CDTF">2026-09-16T01:01:36Z</dcterms:modified>
  <cp:category/>
</cp:coreProperties>
</file>