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71" r:id="rId2"/>
    <p:sldId id="265" r:id="rId3"/>
    <p:sldId id="266" r:id="rId4"/>
    <p:sldId id="267" r:id="rId5"/>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FF"/>
    <a:srgbClr val="E9B4BE"/>
    <a:srgbClr val="C39222"/>
    <a:srgbClr val="146AD2"/>
    <a:srgbClr val="C02736"/>
    <a:srgbClr val="EF5061"/>
    <a:srgbClr val="AD0B4A"/>
    <a:srgbClr val="FDFFA0"/>
    <a:srgbClr val="FFE555"/>
    <a:srgbClr val="53BEF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652" autoAdjust="0"/>
  </p:normalViewPr>
  <p:slideViewPr>
    <p:cSldViewPr snapToGrid="0" snapToObjects="1">
      <p:cViewPr varScale="1">
        <p:scale>
          <a:sx n="108" d="100"/>
          <a:sy n="108" d="100"/>
        </p:scale>
        <p:origin x="1760"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7E8CDC-7DD6-DF49-BA3D-76ACAD662451}" type="datetimeFigureOut">
              <a:rPr lang="fr-FR" smtClean="0"/>
              <a:t>15/09/2026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E3C3AB-206F-4947-A741-62D1A8AC8084}" type="slidenum">
              <a:rPr lang="fr-FR" smtClean="0"/>
              <a:t>‹N°›</a:t>
            </a:fld>
            <a:endParaRPr lang="fr-FR"/>
          </a:p>
        </p:txBody>
      </p:sp>
    </p:spTree>
    <p:extLst>
      <p:ext uri="{BB962C8B-B14F-4D97-AF65-F5344CB8AC3E}">
        <p14:creationId xmlns:p14="http://schemas.microsoft.com/office/powerpoint/2010/main" val="1297013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fld id="{56E3C3AB-206F-4947-A741-62D1A8AC8084}" type="slidenum">
              <a:rPr lang="fr-FR" smtClean="0"/>
              <a:t>1</a:t>
            </a:fld>
            <a:endParaRPr lang="fr-FR"/>
          </a:p>
        </p:txBody>
      </p:sp>
    </p:spTree>
    <p:extLst>
      <p:ext uri="{BB962C8B-B14F-4D97-AF65-F5344CB8AC3E}">
        <p14:creationId xmlns:p14="http://schemas.microsoft.com/office/powerpoint/2010/main" val="3098784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6E3C3AB-206F-4947-A741-62D1A8AC8084}" type="slidenum">
              <a:rPr lang="fr-FR" smtClean="0"/>
              <a:t>2</a:t>
            </a:fld>
            <a:endParaRPr lang="fr-FR"/>
          </a:p>
        </p:txBody>
      </p:sp>
    </p:spTree>
    <p:extLst>
      <p:ext uri="{BB962C8B-B14F-4D97-AF65-F5344CB8AC3E}">
        <p14:creationId xmlns:p14="http://schemas.microsoft.com/office/powerpoint/2010/main" val="3098784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6E3C3AB-206F-4947-A741-62D1A8AC8084}" type="slidenum">
              <a:rPr lang="fr-FR" smtClean="0"/>
              <a:t>3</a:t>
            </a:fld>
            <a:endParaRPr lang="fr-FR"/>
          </a:p>
        </p:txBody>
      </p:sp>
    </p:spTree>
    <p:extLst>
      <p:ext uri="{BB962C8B-B14F-4D97-AF65-F5344CB8AC3E}">
        <p14:creationId xmlns:p14="http://schemas.microsoft.com/office/powerpoint/2010/main" val="3098784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6E3C3AB-206F-4947-A741-62D1A8AC8084}" type="slidenum">
              <a:rPr lang="fr-FR" smtClean="0"/>
              <a:t>4</a:t>
            </a:fld>
            <a:endParaRPr lang="fr-FR"/>
          </a:p>
        </p:txBody>
      </p:sp>
    </p:spTree>
    <p:extLst>
      <p:ext uri="{BB962C8B-B14F-4D97-AF65-F5344CB8AC3E}">
        <p14:creationId xmlns:p14="http://schemas.microsoft.com/office/powerpoint/2010/main" val="3098784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DE8D75EE-F115-8A48-9A90-94A7C93EA08C}" type="datetimeFigureOut">
              <a:rPr lang="fr-FR" smtClean="0"/>
              <a:t>15/09/2026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3013977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E8D75EE-F115-8A48-9A90-94A7C93EA08C}" type="datetimeFigureOut">
              <a:rPr lang="fr-FR" smtClean="0"/>
              <a:t>15/09/2026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3668719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DE8D75EE-F115-8A48-9A90-94A7C93EA08C}" type="datetimeFigureOut">
              <a:rPr lang="fr-FR" smtClean="0"/>
              <a:t>15/09/2026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3872551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DE8D75EE-F115-8A48-9A90-94A7C93EA08C}" type="datetimeFigureOut">
              <a:rPr lang="fr-FR" smtClean="0"/>
              <a:t>15/09/2026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977977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DE8D75EE-F115-8A48-9A90-94A7C93EA08C}" type="datetimeFigureOut">
              <a:rPr lang="fr-FR" smtClean="0"/>
              <a:t>15/09/2026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1656922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DE8D75EE-F115-8A48-9A90-94A7C93EA08C}" type="datetimeFigureOut">
              <a:rPr lang="fr-FR" smtClean="0"/>
              <a:t>15/09/2026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2610112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E8D75EE-F115-8A48-9A90-94A7C93EA08C}" type="datetimeFigureOut">
              <a:rPr lang="fr-FR" smtClean="0"/>
              <a:t>15/09/2026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2651357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DE8D75EE-F115-8A48-9A90-94A7C93EA08C}" type="datetimeFigureOut">
              <a:rPr lang="fr-FR" smtClean="0"/>
              <a:t>15/09/2026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4103565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DE8D75EE-F115-8A48-9A90-94A7C93EA08C}" type="datetimeFigureOut">
              <a:rPr lang="fr-FR" smtClean="0"/>
              <a:t>15/09/2026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3415368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E8D75EE-F115-8A48-9A90-94A7C93EA08C}" type="datetimeFigureOut">
              <a:rPr lang="fr-FR" smtClean="0"/>
              <a:t>15/09/2026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2556163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E8D75EE-F115-8A48-9A90-94A7C93EA08C}" type="datetimeFigureOut">
              <a:rPr lang="fr-FR" smtClean="0"/>
              <a:t>15/09/2026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3877214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8D75EE-F115-8A48-9A90-94A7C93EA08C}" type="datetimeFigureOut">
              <a:rPr lang="fr-FR" smtClean="0"/>
              <a:t>15/09/2026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D727B1-AEE0-C04B-9BCC-59458CE081E8}" type="slidenum">
              <a:rPr lang="fr-FR" smtClean="0"/>
              <a:t>‹N°›</a:t>
            </a:fld>
            <a:endParaRPr lang="fr-FR"/>
          </a:p>
        </p:txBody>
      </p:sp>
    </p:spTree>
    <p:extLst>
      <p:ext uri="{BB962C8B-B14F-4D97-AF65-F5344CB8AC3E}">
        <p14:creationId xmlns:p14="http://schemas.microsoft.com/office/powerpoint/2010/main" val="590163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gilbert-legrand.com/ferraille.html" TargetMode="External"/><Relationship Id="rId7"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766742" cy="6858000"/>
          </a:xfrm>
          <a:prstGeom prst="rect">
            <a:avLst/>
          </a:prstGeom>
          <a:solidFill>
            <a:srgbClr val="6BE9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 name="Rectangle à coins arrondis 4"/>
          <p:cNvSpPr/>
          <p:nvPr/>
        </p:nvSpPr>
        <p:spPr>
          <a:xfrm>
            <a:off x="2851323" y="852672"/>
            <a:ext cx="4157180" cy="682954"/>
          </a:xfrm>
          <a:prstGeom prst="roundRect">
            <a:avLst/>
          </a:prstGeom>
          <a:noFill/>
          <a:ln>
            <a:solidFill>
              <a:srgbClr val="2D3B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ZoneTexte 9"/>
          <p:cNvSpPr txBox="1"/>
          <p:nvPr/>
        </p:nvSpPr>
        <p:spPr>
          <a:xfrm>
            <a:off x="2851323" y="962634"/>
            <a:ext cx="4157179" cy="400110"/>
          </a:xfrm>
          <a:prstGeom prst="rect">
            <a:avLst/>
          </a:prstGeom>
          <a:noFill/>
        </p:spPr>
        <p:txBody>
          <a:bodyPr wrap="square" rtlCol="0">
            <a:spAutoFit/>
          </a:bodyPr>
          <a:lstStyle/>
          <a:p>
            <a:pPr algn="ctr"/>
            <a:r>
              <a:rPr lang="fr-FR" sz="2000" b="1" dirty="0">
                <a:latin typeface="Athelas Regular"/>
                <a:cs typeface="Athelas Regular"/>
              </a:rPr>
              <a:t>LES OBJETS DU JARDIN DÉTOURNÉS</a:t>
            </a:r>
          </a:p>
        </p:txBody>
      </p:sp>
      <p:sp>
        <p:nvSpPr>
          <p:cNvPr id="13" name="Rectangle à coins arrondis 12"/>
          <p:cNvSpPr/>
          <p:nvPr/>
        </p:nvSpPr>
        <p:spPr>
          <a:xfrm>
            <a:off x="994370" y="2123382"/>
            <a:ext cx="2225002" cy="2525500"/>
          </a:xfrm>
          <a:prstGeom prst="roundRect">
            <a:avLst>
              <a:gd name="adj" fmla="val 9077"/>
            </a:avLst>
          </a:prstGeom>
          <a:solidFill>
            <a:srgbClr val="FDFFA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ZoneTexte 13"/>
          <p:cNvSpPr txBox="1"/>
          <p:nvPr/>
        </p:nvSpPr>
        <p:spPr>
          <a:xfrm>
            <a:off x="827517" y="2097669"/>
            <a:ext cx="2597196" cy="2154436"/>
          </a:xfrm>
          <a:prstGeom prst="rect">
            <a:avLst/>
          </a:prstGeom>
          <a:noFill/>
        </p:spPr>
        <p:txBody>
          <a:bodyPr wrap="square" rtlCol="0">
            <a:spAutoFit/>
          </a:bodyPr>
          <a:lstStyle/>
          <a:p>
            <a:pPr algn="ctr"/>
            <a:r>
              <a:rPr lang="fr-FR" dirty="0">
                <a:latin typeface="Athelas Regular"/>
                <a:cs typeface="Athelas Regular"/>
              </a:rPr>
              <a:t>ÉCRITS</a:t>
            </a:r>
          </a:p>
          <a:p>
            <a:pPr algn="ctr"/>
            <a:endParaRPr lang="fr-FR" dirty="0">
              <a:latin typeface="Athelas Regular"/>
              <a:cs typeface="Athelas Regular"/>
            </a:endParaRPr>
          </a:p>
          <a:p>
            <a:pPr algn="ctr"/>
            <a:r>
              <a:rPr lang="fr-FR" sz="1400" dirty="0">
                <a:solidFill>
                  <a:srgbClr val="3366FF"/>
                </a:solidFill>
              </a:rPr>
              <a:t>Nous devions un objet utilisé dans le jardin. L’observer sous plusieurs angles, imaginer ce qu’il pourrait devenir, puis le transformer en personnage, en animal ou en créature. On doit reconnaître l’objet d’origine.</a:t>
            </a:r>
            <a:endParaRPr lang="fr-FR" sz="1400" dirty="0">
              <a:solidFill>
                <a:srgbClr val="3366FF"/>
              </a:solidFill>
              <a:latin typeface="Athelas Regular"/>
              <a:cs typeface="Athelas Regular"/>
            </a:endParaRPr>
          </a:p>
        </p:txBody>
      </p:sp>
      <p:sp>
        <p:nvSpPr>
          <p:cNvPr id="15" name="Ellipse 14"/>
          <p:cNvSpPr/>
          <p:nvPr/>
        </p:nvSpPr>
        <p:spPr>
          <a:xfrm>
            <a:off x="3630053" y="2123382"/>
            <a:ext cx="2635677" cy="252550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ZoneTexte 15"/>
          <p:cNvSpPr txBox="1"/>
          <p:nvPr/>
        </p:nvSpPr>
        <p:spPr>
          <a:xfrm>
            <a:off x="3789503" y="2277747"/>
            <a:ext cx="2575771" cy="1917897"/>
          </a:xfrm>
          <a:prstGeom prst="rect">
            <a:avLst/>
          </a:prstGeom>
          <a:noFill/>
        </p:spPr>
        <p:txBody>
          <a:bodyPr wrap="square" rtlCol="0">
            <a:spAutoFit/>
          </a:bodyPr>
          <a:lstStyle/>
          <a:p>
            <a:pPr algn="ctr">
              <a:lnSpc>
                <a:spcPct val="120000"/>
              </a:lnSpc>
            </a:pPr>
            <a:r>
              <a:rPr lang="fr-FR" dirty="0">
                <a:solidFill>
                  <a:srgbClr val="000000"/>
                </a:solidFill>
                <a:latin typeface="Athelas Regular"/>
                <a:cs typeface="Athelas Regular"/>
              </a:rPr>
              <a:t>DOMAINES ARTISTIQUES</a:t>
            </a:r>
          </a:p>
          <a:p>
            <a:pPr>
              <a:lnSpc>
                <a:spcPct val="120000"/>
              </a:lnSpc>
            </a:pPr>
            <a:r>
              <a:rPr lang="fr-FR" sz="1600" dirty="0">
                <a:solidFill>
                  <a:srgbClr val="3366FF"/>
                </a:solidFill>
                <a:cs typeface="Athelas Regular"/>
              </a:rPr>
              <a:t>Domaine dominant: </a:t>
            </a:r>
          </a:p>
          <a:p>
            <a:pPr>
              <a:lnSpc>
                <a:spcPct val="120000"/>
              </a:lnSpc>
            </a:pPr>
            <a:r>
              <a:rPr lang="fr-FR" sz="1600" dirty="0">
                <a:solidFill>
                  <a:srgbClr val="3366FF"/>
                </a:solidFill>
                <a:cs typeface="Athelas Regular"/>
              </a:rPr>
              <a:t>Arts du quotidien</a:t>
            </a:r>
          </a:p>
          <a:p>
            <a:pPr>
              <a:lnSpc>
                <a:spcPct val="120000"/>
              </a:lnSpc>
            </a:pPr>
            <a:r>
              <a:rPr lang="fr-FR" sz="1600" dirty="0">
                <a:solidFill>
                  <a:srgbClr val="3366FF"/>
                </a:solidFill>
                <a:cs typeface="Athelas Regular"/>
              </a:rPr>
              <a:t>Autre domaine : </a:t>
            </a:r>
          </a:p>
          <a:p>
            <a:pPr>
              <a:lnSpc>
                <a:spcPct val="120000"/>
              </a:lnSpc>
            </a:pPr>
            <a:r>
              <a:rPr lang="fr-FR" sz="1600" dirty="0">
                <a:solidFill>
                  <a:srgbClr val="3366FF"/>
                </a:solidFill>
                <a:cs typeface="Athelas Regular"/>
              </a:rPr>
              <a:t>Arts visuels</a:t>
            </a:r>
          </a:p>
        </p:txBody>
      </p:sp>
      <p:sp>
        <p:nvSpPr>
          <p:cNvPr id="17" name="Rectangle à coins arrondis 16"/>
          <p:cNvSpPr/>
          <p:nvPr/>
        </p:nvSpPr>
        <p:spPr>
          <a:xfrm>
            <a:off x="6637112" y="1885558"/>
            <a:ext cx="2225002" cy="2763324"/>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ZoneTexte 17"/>
          <p:cNvSpPr txBox="1"/>
          <p:nvPr/>
        </p:nvSpPr>
        <p:spPr>
          <a:xfrm>
            <a:off x="6630520" y="1978948"/>
            <a:ext cx="2225001" cy="2148280"/>
          </a:xfrm>
          <a:prstGeom prst="rect">
            <a:avLst/>
          </a:prstGeom>
          <a:noFill/>
        </p:spPr>
        <p:txBody>
          <a:bodyPr wrap="square" rtlCol="0">
            <a:spAutoFit/>
          </a:bodyPr>
          <a:lstStyle/>
          <a:p>
            <a:pPr algn="ctr">
              <a:lnSpc>
                <a:spcPct val="120000"/>
              </a:lnSpc>
            </a:pPr>
            <a:r>
              <a:rPr lang="fr-FR" dirty="0">
                <a:latin typeface="Athelas Regular"/>
                <a:cs typeface="Athelas Regular"/>
              </a:rPr>
              <a:t>PRODUCTIONS : </a:t>
            </a:r>
          </a:p>
          <a:p>
            <a:r>
              <a:rPr lang="fr-FR" sz="1400" dirty="0">
                <a:solidFill>
                  <a:srgbClr val="3366FF"/>
                </a:solidFill>
              </a:rPr>
              <a:t>J</a:t>
            </a:r>
          </a:p>
          <a:p>
            <a:r>
              <a:rPr lang="fr-FR" sz="1400" dirty="0">
                <a:solidFill>
                  <a:srgbClr val="3366FF"/>
                </a:solidFill>
              </a:rPr>
              <a:t>’ai choisi …</a:t>
            </a:r>
            <a:br>
              <a:rPr lang="fr-FR" sz="1400" dirty="0">
                <a:solidFill>
                  <a:srgbClr val="3366FF"/>
                </a:solidFill>
              </a:rPr>
            </a:br>
            <a:r>
              <a:rPr lang="fr-FR" sz="1400" dirty="0">
                <a:solidFill>
                  <a:srgbClr val="3366FF"/>
                </a:solidFill>
              </a:rPr>
              <a:t>En regardant sa forme, j’ai pensé à …</a:t>
            </a:r>
            <a:br>
              <a:rPr lang="fr-FR" sz="1400" dirty="0">
                <a:solidFill>
                  <a:srgbClr val="3366FF"/>
                </a:solidFill>
              </a:rPr>
            </a:br>
            <a:r>
              <a:rPr lang="fr-FR" sz="1400" dirty="0">
                <a:solidFill>
                  <a:srgbClr val="3366FF"/>
                </a:solidFill>
              </a:rPr>
              <a:t>Je l’ai tourné dans le sens…</a:t>
            </a:r>
            <a:br>
              <a:rPr lang="fr-FR" sz="1400" dirty="0">
                <a:solidFill>
                  <a:srgbClr val="3366FF"/>
                </a:solidFill>
              </a:rPr>
            </a:br>
            <a:r>
              <a:rPr lang="fr-FR" sz="1400" dirty="0">
                <a:solidFill>
                  <a:srgbClr val="3366FF"/>
                </a:solidFill>
              </a:rPr>
              <a:t>J’ai ajouté …pour le transformer.</a:t>
            </a:r>
            <a:br>
              <a:rPr lang="fr-FR" sz="1400" dirty="0">
                <a:solidFill>
                  <a:srgbClr val="3366FF"/>
                </a:solidFill>
              </a:rPr>
            </a:br>
            <a:r>
              <a:rPr lang="fr-FR" sz="1400" dirty="0">
                <a:solidFill>
                  <a:srgbClr val="3366FF"/>
                </a:solidFill>
              </a:rPr>
              <a:t>Mon œuvre s’intitule : « … »</a:t>
            </a:r>
          </a:p>
        </p:txBody>
      </p:sp>
      <p:sp>
        <p:nvSpPr>
          <p:cNvPr id="19" name="Rectangle à coins arrondis 18"/>
          <p:cNvSpPr/>
          <p:nvPr/>
        </p:nvSpPr>
        <p:spPr>
          <a:xfrm>
            <a:off x="1006350" y="5092204"/>
            <a:ext cx="7819822" cy="1413835"/>
          </a:xfrm>
          <a:prstGeom prst="roundRect">
            <a:avLst>
              <a:gd name="adj" fmla="val 9077"/>
            </a:avLst>
          </a:prstGeom>
          <a:solidFill>
            <a:srgbClr val="FDFFA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ZoneTexte 19"/>
          <p:cNvSpPr txBox="1"/>
          <p:nvPr/>
        </p:nvSpPr>
        <p:spPr>
          <a:xfrm>
            <a:off x="1117098" y="4937765"/>
            <a:ext cx="7709074" cy="1446550"/>
          </a:xfrm>
          <a:prstGeom prst="rect">
            <a:avLst/>
          </a:prstGeom>
          <a:noFill/>
        </p:spPr>
        <p:txBody>
          <a:bodyPr wrap="square" rtlCol="0">
            <a:spAutoFit/>
          </a:bodyPr>
          <a:lstStyle/>
          <a:p>
            <a:r>
              <a:rPr lang="fr-FR" dirty="0">
                <a:latin typeface="Athelas Regular"/>
                <a:cs typeface="Athelas Regular"/>
              </a:rPr>
              <a:t>MES IMPRESSIONS - MON RESSENTI</a:t>
            </a:r>
            <a:r>
              <a:rPr lang="mr-IN" dirty="0">
                <a:latin typeface="Athelas Regular"/>
                <a:cs typeface="Athelas Regular"/>
              </a:rPr>
              <a:t>…</a:t>
            </a:r>
            <a:r>
              <a:rPr lang="fr-FR" dirty="0">
                <a:latin typeface="Athelas Regular"/>
                <a:cs typeface="Athelas Regular"/>
              </a:rPr>
              <a:t> </a:t>
            </a:r>
            <a:r>
              <a:rPr lang="fr-FR" sz="1600" dirty="0">
                <a:solidFill>
                  <a:srgbClr val="3366FF"/>
                </a:solidFill>
                <a:latin typeface="Athelas Regular"/>
                <a:cs typeface="Athelas Regular"/>
              </a:rPr>
              <a:t>(pour l’ensemble du projet) </a:t>
            </a:r>
          </a:p>
          <a:p>
            <a:r>
              <a:rPr lang="fr-FR" sz="1400" i="1" dirty="0">
                <a:solidFill>
                  <a:srgbClr val="3366FF"/>
                </a:solidFill>
              </a:rPr>
              <a:t>Au début, je pensais que mon objet était seulement …</a:t>
            </a:r>
            <a:br>
              <a:rPr lang="fr-FR" sz="1400" i="1" dirty="0">
                <a:solidFill>
                  <a:srgbClr val="3366FF"/>
                </a:solidFill>
              </a:rPr>
            </a:br>
            <a:r>
              <a:rPr lang="fr-FR" sz="1400" i="1" dirty="0">
                <a:solidFill>
                  <a:srgbClr val="3366FF"/>
                </a:solidFill>
              </a:rPr>
              <a:t>En l’observant attentivement, j’ai découvert qu’il pouvait aussi ressembler à …</a:t>
            </a:r>
            <a:br>
              <a:rPr lang="fr-FR" sz="1400" i="1" dirty="0">
                <a:solidFill>
                  <a:srgbClr val="3366FF"/>
                </a:solidFill>
              </a:rPr>
            </a:br>
            <a:r>
              <a:rPr lang="fr-FR" sz="1400" i="1" dirty="0">
                <a:solidFill>
                  <a:srgbClr val="3366FF"/>
                </a:solidFill>
              </a:rPr>
              <a:t>Le plus difficile a été de …</a:t>
            </a:r>
            <a:br>
              <a:rPr lang="fr-FR" sz="1400" i="1" dirty="0">
                <a:solidFill>
                  <a:srgbClr val="3366FF"/>
                </a:solidFill>
              </a:rPr>
            </a:br>
            <a:r>
              <a:rPr lang="fr-FR" sz="1400" i="1" dirty="0">
                <a:solidFill>
                  <a:srgbClr val="3366FF"/>
                </a:solidFill>
              </a:rPr>
              <a:t>Je suis satisfait(e) de …</a:t>
            </a:r>
            <a:br>
              <a:rPr lang="fr-FR" sz="1400" i="1" dirty="0">
                <a:solidFill>
                  <a:srgbClr val="3366FF"/>
                </a:solidFill>
              </a:rPr>
            </a:br>
            <a:r>
              <a:rPr lang="fr-FR" sz="1400" i="1" dirty="0">
                <a:solidFill>
                  <a:srgbClr val="3366FF"/>
                </a:solidFill>
              </a:rPr>
              <a:t>Si je recommençais, je modifierais …</a:t>
            </a:r>
            <a:endParaRPr lang="fr-FR" sz="1400" i="1" dirty="0">
              <a:solidFill>
                <a:srgbClr val="3366FF"/>
              </a:solidFill>
              <a:latin typeface="Athelas Regular"/>
              <a:cs typeface="Athelas Regular"/>
            </a:endParaRPr>
          </a:p>
        </p:txBody>
      </p:sp>
      <p:sp>
        <p:nvSpPr>
          <p:cNvPr id="2" name="ZoneTexte 1"/>
          <p:cNvSpPr txBox="1"/>
          <p:nvPr/>
        </p:nvSpPr>
        <p:spPr>
          <a:xfrm>
            <a:off x="2851323" y="251694"/>
            <a:ext cx="4157180" cy="369332"/>
          </a:xfrm>
          <a:prstGeom prst="rect">
            <a:avLst/>
          </a:prstGeom>
          <a:noFill/>
        </p:spPr>
        <p:txBody>
          <a:bodyPr wrap="square" rtlCol="0">
            <a:spAutoFit/>
          </a:bodyPr>
          <a:lstStyle/>
          <a:p>
            <a:r>
              <a:rPr lang="fr-FR" b="1" dirty="0">
                <a:solidFill>
                  <a:srgbClr val="000000"/>
                </a:solidFill>
              </a:rPr>
              <a:t>Date : à préciser (Périodes 4 à 6)</a:t>
            </a:r>
          </a:p>
        </p:txBody>
      </p:sp>
      <p:pic>
        <p:nvPicPr>
          <p:cNvPr id="8" name="Picture 2">
            <a:extLst>
              <a:ext uri="{FF2B5EF4-FFF2-40B4-BE49-F238E27FC236}">
                <a16:creationId xmlns:a16="http://schemas.microsoft.com/office/drawing/2014/main" id="{FC7BCA1F-46C8-0515-AE5E-5C6C9ADC68EE}"/>
              </a:ext>
            </a:extLst>
          </p:cNvPr>
          <p:cNvPicPr>
            <a:picLocks noChangeAspect="1" noChangeArrowheads="1"/>
          </p:cNvPicPr>
          <p:nvPr/>
        </p:nvPicPr>
        <p:blipFill>
          <a:blip r:embed="rId3"/>
          <a:srcRect/>
          <a:stretch>
            <a:fillRect/>
          </a:stretch>
        </p:blipFill>
        <p:spPr bwMode="auto">
          <a:xfrm>
            <a:off x="7554317" y="174531"/>
            <a:ext cx="1190625" cy="1562100"/>
          </a:xfrm>
          <a:prstGeom prst="rect">
            <a:avLst/>
          </a:prstGeom>
          <a:noFill/>
          <a:ln w="9525">
            <a:noFill/>
            <a:miter lim="800000"/>
            <a:headEnd/>
            <a:tailEnd/>
          </a:ln>
        </p:spPr>
      </p:pic>
      <p:pic>
        <p:nvPicPr>
          <p:cNvPr id="4" name="Image 3" descr="Une image contenant texte, conception&#10;&#10;Description générée automatiquement">
            <a:extLst>
              <a:ext uri="{FF2B5EF4-FFF2-40B4-BE49-F238E27FC236}">
                <a16:creationId xmlns:a16="http://schemas.microsoft.com/office/drawing/2014/main" id="{81A001BE-253F-110D-46C9-9C6BC9A2623D}"/>
              </a:ext>
            </a:extLst>
          </p:cNvPr>
          <p:cNvPicPr>
            <a:picLocks noChangeAspect="1"/>
          </p:cNvPicPr>
          <p:nvPr/>
        </p:nvPicPr>
        <p:blipFill rotWithShape="1">
          <a:blip r:embed="rId4">
            <a:extLst>
              <a:ext uri="{28A0092B-C50C-407E-A947-70E740481C1C}">
                <a14:useLocalDpi xmlns:a14="http://schemas.microsoft.com/office/drawing/2010/main" val="0"/>
              </a:ext>
            </a:extLst>
          </a:blip>
          <a:srcRect l="67961" t="4439" r="3128" b="52451"/>
          <a:stretch/>
        </p:blipFill>
        <p:spPr>
          <a:xfrm>
            <a:off x="905571" y="174531"/>
            <a:ext cx="1353274" cy="1367837"/>
          </a:xfrm>
          <a:prstGeom prst="rect">
            <a:avLst/>
          </a:prstGeom>
        </p:spPr>
      </p:pic>
    </p:spTree>
    <p:extLst>
      <p:ext uri="{BB962C8B-B14F-4D97-AF65-F5344CB8AC3E}">
        <p14:creationId xmlns:p14="http://schemas.microsoft.com/office/powerpoint/2010/main" val="4057196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à coins arrondis 12"/>
          <p:cNvSpPr/>
          <p:nvPr/>
        </p:nvSpPr>
        <p:spPr>
          <a:xfrm>
            <a:off x="778724" y="1372465"/>
            <a:ext cx="2779440" cy="2981667"/>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ZoneTexte 13"/>
          <p:cNvSpPr txBox="1"/>
          <p:nvPr/>
        </p:nvSpPr>
        <p:spPr>
          <a:xfrm>
            <a:off x="958431" y="1441488"/>
            <a:ext cx="2841733" cy="3287503"/>
          </a:xfrm>
          <a:prstGeom prst="rect">
            <a:avLst/>
          </a:prstGeom>
          <a:noFill/>
        </p:spPr>
        <p:txBody>
          <a:bodyPr wrap="square" rtlCol="0">
            <a:spAutoFit/>
          </a:bodyPr>
          <a:lstStyle/>
          <a:p>
            <a:pPr algn="ctr">
              <a:lnSpc>
                <a:spcPct val="120000"/>
              </a:lnSpc>
            </a:pPr>
            <a:r>
              <a:rPr lang="fr-FR" sz="1200" dirty="0">
                <a:latin typeface="Athelas Regular"/>
                <a:cs typeface="Athelas Regular"/>
              </a:rPr>
              <a:t>PROFESSIONNEL(S) DES ARTS ET DE LA CULTURE</a:t>
            </a:r>
          </a:p>
          <a:p>
            <a:pPr algn="ctr"/>
            <a:r>
              <a:rPr lang="fr-FR" sz="1400" dirty="0">
                <a:solidFill>
                  <a:srgbClr val="3366FF"/>
                </a:solidFill>
                <a:latin typeface="Athelas Regular"/>
                <a:cs typeface="Athelas Regular"/>
              </a:rPr>
              <a:t>                        Gilbert Legrand</a:t>
            </a:r>
          </a:p>
          <a:p>
            <a:pPr algn="ctr"/>
            <a:endParaRPr lang="fr-FR" sz="1400" dirty="0">
              <a:solidFill>
                <a:srgbClr val="3366FF"/>
              </a:solidFill>
              <a:latin typeface="Athelas Regular"/>
              <a:cs typeface="Athelas Regular"/>
            </a:endParaRPr>
          </a:p>
          <a:p>
            <a:pPr algn="ctr"/>
            <a:endParaRPr lang="fr-FR" sz="1400" dirty="0">
              <a:solidFill>
                <a:srgbClr val="3366FF"/>
              </a:solidFill>
              <a:latin typeface="Athelas Regular"/>
              <a:cs typeface="Athelas Regular"/>
            </a:endParaRPr>
          </a:p>
          <a:p>
            <a:pPr algn="ctr"/>
            <a:endParaRPr lang="fr-FR" sz="1400" dirty="0">
              <a:solidFill>
                <a:srgbClr val="3366FF"/>
              </a:solidFill>
              <a:latin typeface="Athelas Regular"/>
              <a:cs typeface="Athelas Regular"/>
            </a:endParaRPr>
          </a:p>
          <a:p>
            <a:pPr algn="ctr"/>
            <a:endParaRPr lang="fr-FR" sz="1400" dirty="0">
              <a:solidFill>
                <a:srgbClr val="3366FF"/>
              </a:solidFill>
              <a:latin typeface="Athelas Regular"/>
              <a:cs typeface="Athelas Regular"/>
            </a:endParaRPr>
          </a:p>
          <a:p>
            <a:pPr algn="ctr"/>
            <a:endParaRPr lang="fr-FR" sz="1400" dirty="0">
              <a:solidFill>
                <a:srgbClr val="3366FF"/>
              </a:solidFill>
              <a:latin typeface="Athelas Regular"/>
              <a:cs typeface="Athelas Regular"/>
            </a:endParaRPr>
          </a:p>
          <a:p>
            <a:r>
              <a:rPr lang="fr-FR" sz="1100" dirty="0">
                <a:solidFill>
                  <a:srgbClr val="3366FF"/>
                </a:solidFill>
              </a:rPr>
              <a:t>C’est un artiste, illustrateur et sculpteur français. Il observe attentivement les objets ordinaires et imagine ce qu’ils pourraient représenter. </a:t>
            </a:r>
          </a:p>
          <a:p>
            <a:r>
              <a:rPr lang="fr-FR" sz="1100" dirty="0">
                <a:solidFill>
                  <a:srgbClr val="3366FF"/>
                </a:solidFill>
              </a:rPr>
              <a:t>Avec quelques ajouts, de la peinture et parfois un assemblage, il transforme des outils et des ustensiles en personnages ou en animaux</a:t>
            </a:r>
            <a:endParaRPr lang="fr-FR" sz="1100" dirty="0">
              <a:solidFill>
                <a:srgbClr val="3366FF"/>
              </a:solidFill>
              <a:latin typeface="Athelas Regular"/>
              <a:cs typeface="Athelas Regular"/>
            </a:endParaRPr>
          </a:p>
          <a:p>
            <a:pPr algn="ctr">
              <a:lnSpc>
                <a:spcPct val="120000"/>
              </a:lnSpc>
            </a:pPr>
            <a:endParaRPr lang="fr-FR" sz="1600" dirty="0">
              <a:solidFill>
                <a:srgbClr val="3366FF"/>
              </a:solidFill>
              <a:latin typeface="Athelas Regular"/>
              <a:cs typeface="Athelas Regular"/>
            </a:endParaRPr>
          </a:p>
        </p:txBody>
      </p:sp>
      <p:sp>
        <p:nvSpPr>
          <p:cNvPr id="19" name="Rectangle à coins arrondis 18"/>
          <p:cNvSpPr/>
          <p:nvPr/>
        </p:nvSpPr>
        <p:spPr>
          <a:xfrm>
            <a:off x="1162092" y="5595433"/>
            <a:ext cx="7664079" cy="1052186"/>
          </a:xfrm>
          <a:prstGeom prst="roundRect">
            <a:avLst>
              <a:gd name="adj" fmla="val 9077"/>
            </a:avLst>
          </a:prstGeom>
          <a:solidFill>
            <a:srgbClr val="FDFFA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ZoneTexte 19"/>
          <p:cNvSpPr txBox="1"/>
          <p:nvPr/>
        </p:nvSpPr>
        <p:spPr>
          <a:xfrm>
            <a:off x="1133867" y="5497342"/>
            <a:ext cx="7664079" cy="720197"/>
          </a:xfrm>
          <a:prstGeom prst="rect">
            <a:avLst/>
          </a:prstGeom>
          <a:noFill/>
        </p:spPr>
        <p:txBody>
          <a:bodyPr wrap="square" rtlCol="0">
            <a:spAutoFit/>
          </a:bodyPr>
          <a:lstStyle/>
          <a:p>
            <a:pPr>
              <a:lnSpc>
                <a:spcPct val="140000"/>
              </a:lnSpc>
            </a:pPr>
            <a:r>
              <a:rPr lang="fr-FR" sz="1200" dirty="0">
                <a:latin typeface="Athelas Regular"/>
                <a:cs typeface="Athelas Regular"/>
              </a:rPr>
              <a:t>PRODUCTION PLURILINGUE</a:t>
            </a:r>
          </a:p>
          <a:p>
            <a:r>
              <a:rPr lang="fr-FR" sz="1200" i="1" dirty="0">
                <a:solidFill>
                  <a:srgbClr val="3366FF"/>
                </a:solidFill>
              </a:rPr>
              <a:t>« Voici mon objet. Au départ, c’était un outil de jardin. Je l’ai transformé en… »</a:t>
            </a:r>
          </a:p>
          <a:p>
            <a:endParaRPr lang="fr-FR" sz="1200" dirty="0"/>
          </a:p>
        </p:txBody>
      </p:sp>
      <p:sp>
        <p:nvSpPr>
          <p:cNvPr id="22" name="Rectangle à coins arrondis 21"/>
          <p:cNvSpPr/>
          <p:nvPr/>
        </p:nvSpPr>
        <p:spPr>
          <a:xfrm>
            <a:off x="3690082" y="1164088"/>
            <a:ext cx="2436744" cy="3212056"/>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fr-FR" sz="1400" dirty="0">
              <a:solidFill>
                <a:srgbClr val="3366FF"/>
              </a:solidFill>
              <a:latin typeface="Athelas Regular"/>
              <a:cs typeface="Athelas Regular"/>
            </a:endParaRPr>
          </a:p>
        </p:txBody>
      </p:sp>
      <p:sp>
        <p:nvSpPr>
          <p:cNvPr id="23" name="ZoneTexte 22"/>
          <p:cNvSpPr txBox="1"/>
          <p:nvPr/>
        </p:nvSpPr>
        <p:spPr>
          <a:xfrm>
            <a:off x="3755759" y="1434404"/>
            <a:ext cx="2436744" cy="2591479"/>
          </a:xfrm>
          <a:prstGeom prst="rect">
            <a:avLst/>
          </a:prstGeom>
          <a:noFill/>
        </p:spPr>
        <p:txBody>
          <a:bodyPr wrap="square" rtlCol="0">
            <a:spAutoFit/>
          </a:bodyPr>
          <a:lstStyle/>
          <a:p>
            <a:pPr algn="ctr">
              <a:lnSpc>
                <a:spcPct val="120000"/>
              </a:lnSpc>
            </a:pPr>
            <a:r>
              <a:rPr lang="fr-FR" sz="1200" dirty="0">
                <a:latin typeface="Athelas Regular"/>
                <a:cs typeface="Athelas Regular"/>
              </a:rPr>
              <a:t>STRUCTURE(S) CULTURELLE(S)</a:t>
            </a:r>
          </a:p>
          <a:p>
            <a:pPr algn="ctr"/>
            <a:endParaRPr lang="fr-FR" sz="1400" b="1" i="1" dirty="0">
              <a:solidFill>
                <a:srgbClr val="3366FF"/>
              </a:solidFill>
              <a:latin typeface="Calibri" panose="020F0502020204030204" pitchFamily="34" charset="0"/>
            </a:endParaRPr>
          </a:p>
          <a:p>
            <a:r>
              <a:rPr lang="fr-FR" sz="1400" b="1" i="1" dirty="0">
                <a:solidFill>
                  <a:srgbClr val="3366FF"/>
                </a:solidFill>
                <a:effectLst/>
                <a:latin typeface="Calibri" panose="020F0502020204030204" pitchFamily="34" charset="0"/>
              </a:rPr>
              <a:t>Exposition virtuelle</a:t>
            </a:r>
          </a:p>
          <a:p>
            <a:endParaRPr lang="fr-FR" sz="1400" b="1" i="1" dirty="0">
              <a:solidFill>
                <a:srgbClr val="3366FF"/>
              </a:solidFill>
              <a:latin typeface="Calibri" panose="020F0502020204030204" pitchFamily="34" charset="0"/>
            </a:endParaRPr>
          </a:p>
          <a:p>
            <a:endParaRPr lang="fr-FR" sz="1400" b="1" i="1" dirty="0">
              <a:solidFill>
                <a:srgbClr val="3366FF"/>
              </a:solidFill>
              <a:effectLst/>
              <a:latin typeface="Calibri" panose="020F0502020204030204" pitchFamily="34" charset="0"/>
            </a:endParaRPr>
          </a:p>
          <a:p>
            <a:endParaRPr lang="fr-FR" sz="1400" b="1" i="1" dirty="0">
              <a:solidFill>
                <a:srgbClr val="3366FF"/>
              </a:solidFill>
              <a:latin typeface="Calibri" panose="020F0502020204030204" pitchFamily="34" charset="0"/>
            </a:endParaRPr>
          </a:p>
          <a:p>
            <a:endParaRPr lang="fr-FR" sz="1400" b="1" i="1" dirty="0">
              <a:solidFill>
                <a:srgbClr val="3366FF"/>
              </a:solidFill>
              <a:effectLst/>
              <a:latin typeface="Calibri" panose="020F0502020204030204" pitchFamily="34" charset="0"/>
            </a:endParaRPr>
          </a:p>
          <a:p>
            <a:endParaRPr lang="fr-FR" sz="1400" b="1" i="1" dirty="0">
              <a:solidFill>
                <a:srgbClr val="3366FF"/>
              </a:solidFill>
              <a:latin typeface="Calibri" panose="020F0502020204030204" pitchFamily="34" charset="0"/>
            </a:endParaRPr>
          </a:p>
          <a:p>
            <a:endParaRPr lang="fr-FR" sz="1400" b="1" i="1" dirty="0">
              <a:solidFill>
                <a:srgbClr val="3366FF"/>
              </a:solidFill>
              <a:effectLst/>
              <a:latin typeface="Calibri" panose="020F0502020204030204" pitchFamily="34" charset="0"/>
            </a:endParaRPr>
          </a:p>
          <a:p>
            <a:r>
              <a:rPr lang="fr-FR" sz="1100" b="1" i="1" dirty="0">
                <a:solidFill>
                  <a:srgbClr val="3366FF"/>
                </a:solidFill>
                <a:effectLst/>
                <a:latin typeface="Calibri" panose="020F0502020204030204" pitchFamily="34" charset="0"/>
                <a:hlinkClick r:id="rId3"/>
              </a:rPr>
              <a:t>http://gilbert-legrand.com/ferraille.html</a:t>
            </a:r>
            <a:r>
              <a:rPr lang="fr-FR" sz="1100" b="1" i="1" dirty="0">
                <a:solidFill>
                  <a:srgbClr val="3366FF"/>
                </a:solidFill>
                <a:effectLst/>
                <a:latin typeface="Calibri" panose="020F0502020204030204" pitchFamily="34" charset="0"/>
              </a:rPr>
              <a:t> </a:t>
            </a:r>
            <a:endParaRPr lang="fr-FR" sz="1400" b="1" i="1" dirty="0">
              <a:solidFill>
                <a:srgbClr val="3366FF"/>
              </a:solidFill>
              <a:effectLst/>
              <a:latin typeface="Calibri" panose="020F0502020204030204" pitchFamily="34" charset="0"/>
            </a:endParaRPr>
          </a:p>
          <a:p>
            <a:endParaRPr lang="fr-FR" sz="1400" b="1" i="1" dirty="0">
              <a:solidFill>
                <a:srgbClr val="3366FF"/>
              </a:solidFill>
              <a:latin typeface="Calibri" panose="020F0502020204030204" pitchFamily="34" charset="0"/>
            </a:endParaRPr>
          </a:p>
        </p:txBody>
      </p:sp>
      <p:sp>
        <p:nvSpPr>
          <p:cNvPr id="24" name="Rectangle à coins arrondis 23"/>
          <p:cNvSpPr/>
          <p:nvPr/>
        </p:nvSpPr>
        <p:spPr>
          <a:xfrm>
            <a:off x="6193679" y="1125736"/>
            <a:ext cx="2779439" cy="3321786"/>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5" name="ZoneTexte 24"/>
          <p:cNvSpPr txBox="1"/>
          <p:nvPr/>
        </p:nvSpPr>
        <p:spPr>
          <a:xfrm>
            <a:off x="6289819" y="1164088"/>
            <a:ext cx="2416681" cy="3114699"/>
          </a:xfrm>
          <a:prstGeom prst="rect">
            <a:avLst/>
          </a:prstGeom>
          <a:noFill/>
        </p:spPr>
        <p:txBody>
          <a:bodyPr wrap="square" rtlCol="0">
            <a:spAutoFit/>
          </a:bodyPr>
          <a:lstStyle/>
          <a:p>
            <a:pPr algn="ctr">
              <a:lnSpc>
                <a:spcPct val="120000"/>
              </a:lnSpc>
            </a:pPr>
            <a:r>
              <a:rPr lang="fr-FR" sz="1200" dirty="0">
                <a:latin typeface="Athelas Regular"/>
                <a:cs typeface="Athelas Regular"/>
              </a:rPr>
              <a:t>OBJETS D’ART ET DE CULTURE</a:t>
            </a:r>
          </a:p>
          <a:p>
            <a:endParaRPr lang="fr-FR" sz="1400" b="1" i="1" dirty="0">
              <a:solidFill>
                <a:srgbClr val="3366FF"/>
              </a:solidFill>
              <a:effectLst/>
              <a:latin typeface="Calibri" panose="020F0502020204030204" pitchFamily="34" charset="0"/>
            </a:endParaRPr>
          </a:p>
          <a:p>
            <a:endParaRPr lang="fr-FR" sz="1400" b="1" i="1" dirty="0">
              <a:solidFill>
                <a:srgbClr val="3366FF"/>
              </a:solidFill>
              <a:latin typeface="Calibri" panose="020F0502020204030204" pitchFamily="34" charset="0"/>
            </a:endParaRPr>
          </a:p>
          <a:p>
            <a:endParaRPr lang="fr-FR" sz="1400" b="1" i="1" dirty="0">
              <a:solidFill>
                <a:srgbClr val="3366FF"/>
              </a:solidFill>
              <a:effectLst/>
              <a:latin typeface="Calibri" panose="020F0502020204030204" pitchFamily="34" charset="0"/>
            </a:endParaRPr>
          </a:p>
          <a:p>
            <a:endParaRPr lang="fr-FR" sz="1400" b="1" i="1" dirty="0">
              <a:solidFill>
                <a:srgbClr val="3366FF"/>
              </a:solidFill>
              <a:latin typeface="Calibri" panose="020F0502020204030204" pitchFamily="34" charset="0"/>
            </a:endParaRPr>
          </a:p>
          <a:p>
            <a:endParaRPr lang="fr-FR" sz="1400" b="1" i="1" dirty="0">
              <a:solidFill>
                <a:srgbClr val="3366FF"/>
              </a:solidFill>
              <a:effectLst/>
              <a:latin typeface="Calibri" panose="020F0502020204030204" pitchFamily="34" charset="0"/>
            </a:endParaRPr>
          </a:p>
          <a:p>
            <a:endParaRPr lang="fr-FR" sz="1400" b="1" i="1" dirty="0">
              <a:solidFill>
                <a:srgbClr val="3366FF"/>
              </a:solidFill>
              <a:latin typeface="Calibri" panose="020F0502020204030204" pitchFamily="34" charset="0"/>
            </a:endParaRPr>
          </a:p>
          <a:p>
            <a:endParaRPr lang="fr-FR" sz="1400" b="1" i="1" dirty="0">
              <a:solidFill>
                <a:srgbClr val="3366FF"/>
              </a:solidFill>
              <a:effectLst/>
              <a:latin typeface="Calibri" panose="020F0502020204030204" pitchFamily="34" charset="0"/>
            </a:endParaRPr>
          </a:p>
          <a:p>
            <a:endParaRPr lang="fr-FR" sz="1400" b="1" i="1" dirty="0">
              <a:solidFill>
                <a:srgbClr val="3366FF"/>
              </a:solidFill>
              <a:latin typeface="Calibri" panose="020F0502020204030204" pitchFamily="34" charset="0"/>
            </a:endParaRPr>
          </a:p>
          <a:p>
            <a:endParaRPr lang="fr-FR" sz="1400" b="1" i="1" dirty="0">
              <a:solidFill>
                <a:srgbClr val="3366FF"/>
              </a:solidFill>
              <a:effectLst/>
              <a:latin typeface="Calibri" panose="020F0502020204030204" pitchFamily="34" charset="0"/>
            </a:endParaRPr>
          </a:p>
          <a:p>
            <a:r>
              <a:rPr lang="fr-FR" sz="1400" b="1" i="1" dirty="0">
                <a:solidFill>
                  <a:srgbClr val="3366FF"/>
                </a:solidFill>
                <a:effectLst/>
                <a:latin typeface="Calibri" panose="020F0502020204030204" pitchFamily="34" charset="0"/>
              </a:rPr>
              <a:t>Binette le terrier : </a:t>
            </a:r>
            <a:r>
              <a:rPr lang="fr-FR" sz="1400" dirty="0">
                <a:solidFill>
                  <a:srgbClr val="3366FF"/>
                </a:solidFill>
                <a:effectLst/>
                <a:latin typeface="Calibri" panose="020F0502020204030204" pitchFamily="34" charset="0"/>
              </a:rPr>
              <a:t>Une binette de jardin </a:t>
            </a:r>
            <a:r>
              <a:rPr lang="fr-FR" sz="1400" dirty="0" err="1">
                <a:solidFill>
                  <a:srgbClr val="3366FF"/>
                </a:solidFill>
                <a:effectLst/>
                <a:latin typeface="Calibri" panose="020F0502020204030204" pitchFamily="34" charset="0"/>
              </a:rPr>
              <a:t>transformée</a:t>
            </a:r>
            <a:r>
              <a:rPr lang="fr-FR" sz="1400" dirty="0">
                <a:solidFill>
                  <a:srgbClr val="3366FF"/>
                </a:solidFill>
                <a:effectLst/>
                <a:latin typeface="Calibri" panose="020F0502020204030204" pitchFamily="34" charset="0"/>
              </a:rPr>
              <a:t> en chien </a:t>
            </a:r>
            <a:r>
              <a:rPr lang="fr-FR" sz="1400" dirty="0" err="1">
                <a:solidFill>
                  <a:srgbClr val="3366FF"/>
                </a:solidFill>
                <a:effectLst/>
                <a:latin typeface="Calibri" panose="020F0502020204030204" pitchFamily="34" charset="0"/>
              </a:rPr>
              <a:t>grâce</a:t>
            </a:r>
            <a:r>
              <a:rPr lang="fr-FR" sz="1400" dirty="0">
                <a:solidFill>
                  <a:srgbClr val="3366FF"/>
                </a:solidFill>
                <a:effectLst/>
                <a:latin typeface="Calibri" panose="020F0502020204030204" pitchFamily="34" charset="0"/>
              </a:rPr>
              <a:t> à quelques </a:t>
            </a:r>
            <a:r>
              <a:rPr lang="fr-FR" sz="1400" dirty="0" err="1">
                <a:solidFill>
                  <a:srgbClr val="3366FF"/>
                </a:solidFill>
                <a:effectLst/>
                <a:latin typeface="Calibri" panose="020F0502020204030204" pitchFamily="34" charset="0"/>
              </a:rPr>
              <a:t>éléments</a:t>
            </a:r>
            <a:r>
              <a:rPr lang="fr-FR" sz="1400" dirty="0">
                <a:solidFill>
                  <a:srgbClr val="3366FF"/>
                </a:solidFill>
                <a:effectLst/>
                <a:latin typeface="Calibri" panose="020F0502020204030204" pitchFamily="34" charset="0"/>
              </a:rPr>
              <a:t> peints.</a:t>
            </a:r>
            <a:endParaRPr lang="fr-FR" sz="1400" dirty="0">
              <a:effectLst/>
            </a:endParaRPr>
          </a:p>
        </p:txBody>
      </p:sp>
      <p:sp>
        <p:nvSpPr>
          <p:cNvPr id="6" name="Rectangle 5"/>
          <p:cNvSpPr/>
          <p:nvPr/>
        </p:nvSpPr>
        <p:spPr>
          <a:xfrm>
            <a:off x="1162093" y="4600955"/>
            <a:ext cx="2396070" cy="718899"/>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ZoneTexte 6"/>
          <p:cNvSpPr txBox="1"/>
          <p:nvPr/>
        </p:nvSpPr>
        <p:spPr>
          <a:xfrm>
            <a:off x="1133867" y="4600954"/>
            <a:ext cx="2408042" cy="646331"/>
          </a:xfrm>
          <a:prstGeom prst="rect">
            <a:avLst/>
          </a:prstGeom>
          <a:noFill/>
        </p:spPr>
        <p:txBody>
          <a:bodyPr wrap="square" rtlCol="0">
            <a:spAutoFit/>
          </a:bodyPr>
          <a:lstStyle/>
          <a:p>
            <a:r>
              <a:rPr lang="fr-FR" sz="1200" b="1" dirty="0"/>
              <a:t>J’ai découvert Gilbert Legrand, un artiste qui transforme des objets ordinaires en personnages. </a:t>
            </a:r>
          </a:p>
        </p:txBody>
      </p:sp>
      <p:sp>
        <p:nvSpPr>
          <p:cNvPr id="29" name="Rectangle 28"/>
          <p:cNvSpPr/>
          <p:nvPr/>
        </p:nvSpPr>
        <p:spPr>
          <a:xfrm>
            <a:off x="3793037" y="4603056"/>
            <a:ext cx="2436744" cy="716798"/>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0" name="ZoneTexte 29"/>
          <p:cNvSpPr txBox="1"/>
          <p:nvPr/>
        </p:nvSpPr>
        <p:spPr>
          <a:xfrm>
            <a:off x="3732066" y="4551878"/>
            <a:ext cx="2602642" cy="830997"/>
          </a:xfrm>
          <a:prstGeom prst="rect">
            <a:avLst/>
          </a:prstGeom>
          <a:noFill/>
        </p:spPr>
        <p:txBody>
          <a:bodyPr wrap="square" rtlCol="0">
            <a:spAutoFit/>
          </a:bodyPr>
          <a:lstStyle/>
          <a:p>
            <a:r>
              <a:rPr lang="fr-FR" sz="1200" b="1" dirty="0"/>
              <a:t>J’ai observé des reproductions issues du site de l’artiste, des livres consacrés au détournement d’objets et une exposition virtuelle.</a:t>
            </a:r>
          </a:p>
        </p:txBody>
      </p:sp>
      <p:sp>
        <p:nvSpPr>
          <p:cNvPr id="31" name="Rectangle 30"/>
          <p:cNvSpPr/>
          <p:nvPr/>
        </p:nvSpPr>
        <p:spPr>
          <a:xfrm>
            <a:off x="6445432" y="4603056"/>
            <a:ext cx="2425322" cy="716798"/>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6" name="Rectangle 25"/>
          <p:cNvSpPr/>
          <p:nvPr/>
        </p:nvSpPr>
        <p:spPr>
          <a:xfrm>
            <a:off x="0" y="0"/>
            <a:ext cx="778723" cy="6858000"/>
          </a:xfrm>
          <a:prstGeom prst="rect">
            <a:avLst/>
          </a:prstGeom>
          <a:solidFill>
            <a:srgbClr val="6BE9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7" name="Rectangle 26"/>
          <p:cNvSpPr/>
          <p:nvPr/>
        </p:nvSpPr>
        <p:spPr>
          <a:xfrm>
            <a:off x="227626" y="0"/>
            <a:ext cx="551097" cy="6858000"/>
          </a:xfrm>
          <a:prstGeom prst="rect">
            <a:avLst/>
          </a:prstGeom>
          <a:solidFill>
            <a:srgbClr val="7618B0"/>
          </a:solidFill>
          <a:ln>
            <a:no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FR" sz="2800" b="1" dirty="0">
                <a:latin typeface="Arial"/>
                <a:cs typeface="Arial"/>
              </a:rPr>
              <a:t>RENCONTRES     </a:t>
            </a:r>
            <a:r>
              <a:rPr lang="fr-FR" sz="2000" b="1" dirty="0">
                <a:solidFill>
                  <a:schemeClr val="bg1">
                    <a:lumMod val="95000"/>
                  </a:schemeClr>
                </a:solidFill>
                <a:latin typeface="Arial"/>
                <a:cs typeface="Arial"/>
              </a:rPr>
              <a:t>Fréquenter</a:t>
            </a:r>
          </a:p>
        </p:txBody>
      </p:sp>
      <p:sp>
        <p:nvSpPr>
          <p:cNvPr id="34" name="Rectangle à coins arrondis 33"/>
          <p:cNvSpPr/>
          <p:nvPr/>
        </p:nvSpPr>
        <p:spPr>
          <a:xfrm>
            <a:off x="2902865" y="475034"/>
            <a:ext cx="4364833" cy="459866"/>
          </a:xfrm>
          <a:prstGeom prst="roundRect">
            <a:avLst/>
          </a:prstGeom>
          <a:noFill/>
          <a:ln>
            <a:solidFill>
              <a:srgbClr val="2D3B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8" name="ZoneTexte 37"/>
          <p:cNvSpPr txBox="1"/>
          <p:nvPr/>
        </p:nvSpPr>
        <p:spPr>
          <a:xfrm>
            <a:off x="2902866" y="126886"/>
            <a:ext cx="4157180" cy="369332"/>
          </a:xfrm>
          <a:prstGeom prst="rect">
            <a:avLst/>
          </a:prstGeom>
          <a:noFill/>
        </p:spPr>
        <p:txBody>
          <a:bodyPr wrap="square" rtlCol="0">
            <a:spAutoFit/>
          </a:bodyPr>
          <a:lstStyle/>
          <a:p>
            <a:r>
              <a:rPr lang="fr-FR" b="1" dirty="0">
                <a:solidFill>
                  <a:srgbClr val="000000"/>
                </a:solidFill>
              </a:rPr>
              <a:t>Date :  à préciser (Périodes 4 à 6)</a:t>
            </a:r>
          </a:p>
        </p:txBody>
      </p:sp>
      <p:pic>
        <p:nvPicPr>
          <p:cNvPr id="3" name="Picture 2">
            <a:extLst>
              <a:ext uri="{FF2B5EF4-FFF2-40B4-BE49-F238E27FC236}">
                <a16:creationId xmlns:a16="http://schemas.microsoft.com/office/drawing/2014/main" id="{4A944DAF-D650-62C2-5417-4A245227EF45}"/>
              </a:ext>
            </a:extLst>
          </p:cNvPr>
          <p:cNvPicPr>
            <a:picLocks noChangeAspect="1" noChangeArrowheads="1"/>
          </p:cNvPicPr>
          <p:nvPr/>
        </p:nvPicPr>
        <p:blipFill>
          <a:blip r:embed="rId4"/>
          <a:srcRect/>
          <a:stretch>
            <a:fillRect/>
          </a:stretch>
        </p:blipFill>
        <p:spPr bwMode="auto">
          <a:xfrm>
            <a:off x="8087095" y="81068"/>
            <a:ext cx="739076" cy="969668"/>
          </a:xfrm>
          <a:prstGeom prst="rect">
            <a:avLst/>
          </a:prstGeom>
          <a:noFill/>
          <a:ln w="9525">
            <a:noFill/>
            <a:miter lim="800000"/>
            <a:headEnd/>
            <a:tailEnd/>
          </a:ln>
        </p:spPr>
      </p:pic>
      <p:pic>
        <p:nvPicPr>
          <p:cNvPr id="5" name="Image 4" descr="Une image contenant texte, conception&#10;&#10;Description générée automatiquement">
            <a:extLst>
              <a:ext uri="{FF2B5EF4-FFF2-40B4-BE49-F238E27FC236}">
                <a16:creationId xmlns:a16="http://schemas.microsoft.com/office/drawing/2014/main" id="{DD150FC4-69DC-2A5F-8B07-D92F7FAD3DB6}"/>
              </a:ext>
            </a:extLst>
          </p:cNvPr>
          <p:cNvPicPr>
            <a:picLocks noChangeAspect="1"/>
          </p:cNvPicPr>
          <p:nvPr/>
        </p:nvPicPr>
        <p:blipFill rotWithShape="1">
          <a:blip r:embed="rId5">
            <a:extLst>
              <a:ext uri="{28A0092B-C50C-407E-A947-70E740481C1C}">
                <a14:useLocalDpi xmlns:a14="http://schemas.microsoft.com/office/drawing/2010/main" val="0"/>
              </a:ext>
            </a:extLst>
          </a:blip>
          <a:srcRect l="67961" t="4439" r="3128" b="52451"/>
          <a:stretch/>
        </p:blipFill>
        <p:spPr>
          <a:xfrm>
            <a:off x="955102" y="77635"/>
            <a:ext cx="1036849" cy="1048007"/>
          </a:xfrm>
          <a:prstGeom prst="rect">
            <a:avLst/>
          </a:prstGeom>
        </p:spPr>
      </p:pic>
      <p:sp>
        <p:nvSpPr>
          <p:cNvPr id="11" name="ZoneTexte 10">
            <a:extLst>
              <a:ext uri="{FF2B5EF4-FFF2-40B4-BE49-F238E27FC236}">
                <a16:creationId xmlns:a16="http://schemas.microsoft.com/office/drawing/2014/main" id="{267F0E7D-7864-B5D7-E5DD-BF638D6AF02F}"/>
              </a:ext>
            </a:extLst>
          </p:cNvPr>
          <p:cNvSpPr txBox="1"/>
          <p:nvPr/>
        </p:nvSpPr>
        <p:spPr>
          <a:xfrm>
            <a:off x="2932819" y="536751"/>
            <a:ext cx="4157179" cy="400110"/>
          </a:xfrm>
          <a:prstGeom prst="rect">
            <a:avLst/>
          </a:prstGeom>
          <a:noFill/>
        </p:spPr>
        <p:txBody>
          <a:bodyPr wrap="square" rtlCol="0">
            <a:spAutoFit/>
          </a:bodyPr>
          <a:lstStyle/>
          <a:p>
            <a:pPr algn="ctr"/>
            <a:r>
              <a:rPr lang="fr-FR" sz="2000" b="1" dirty="0">
                <a:latin typeface="Athelas Regular"/>
                <a:cs typeface="Athelas Regular"/>
              </a:rPr>
              <a:t>LES OBJETS DU JARDIN DÉTOURNÉS</a:t>
            </a:r>
          </a:p>
        </p:txBody>
      </p:sp>
      <p:pic>
        <p:nvPicPr>
          <p:cNvPr id="1026" name="Picture 2" descr="Gilbert Legrand - Éditions Sarbacane">
            <a:extLst>
              <a:ext uri="{FF2B5EF4-FFF2-40B4-BE49-F238E27FC236}">
                <a16:creationId xmlns:a16="http://schemas.microsoft.com/office/drawing/2014/main" id="{D7B6821A-3067-1917-9C8A-46D031BD459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5836" y="1984562"/>
            <a:ext cx="1152608" cy="11526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culptures">
            <a:extLst>
              <a:ext uri="{FF2B5EF4-FFF2-40B4-BE49-F238E27FC236}">
                <a16:creationId xmlns:a16="http://schemas.microsoft.com/office/drawing/2014/main" id="{3A805933-5125-BF9C-7373-ED16C034AAD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40872" y="1538146"/>
            <a:ext cx="2472276" cy="1523712"/>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 14" descr="Une image contenant crochet&#10;&#10;Description générée automatiquement">
            <a:extLst>
              <a:ext uri="{FF2B5EF4-FFF2-40B4-BE49-F238E27FC236}">
                <a16:creationId xmlns:a16="http://schemas.microsoft.com/office/drawing/2014/main" id="{58156265-074B-8C7F-4B07-2E4620CC423F}"/>
              </a:ext>
            </a:extLst>
          </p:cNvPr>
          <p:cNvPicPr>
            <a:picLocks noChangeAspect="1"/>
          </p:cNvPicPr>
          <p:nvPr/>
        </p:nvPicPr>
        <p:blipFill>
          <a:blip r:embed="rId8"/>
          <a:stretch>
            <a:fillRect/>
          </a:stretch>
        </p:blipFill>
        <p:spPr>
          <a:xfrm>
            <a:off x="3817226" y="2257248"/>
            <a:ext cx="2165738" cy="976497"/>
          </a:xfrm>
          <a:prstGeom prst="rect">
            <a:avLst/>
          </a:prstGeom>
        </p:spPr>
      </p:pic>
      <p:sp>
        <p:nvSpPr>
          <p:cNvPr id="16" name="ZoneTexte 15">
            <a:extLst>
              <a:ext uri="{FF2B5EF4-FFF2-40B4-BE49-F238E27FC236}">
                <a16:creationId xmlns:a16="http://schemas.microsoft.com/office/drawing/2014/main" id="{F77F4C57-7D4A-E3B3-95DB-891965BA7794}"/>
              </a:ext>
            </a:extLst>
          </p:cNvPr>
          <p:cNvSpPr txBox="1"/>
          <p:nvPr/>
        </p:nvSpPr>
        <p:spPr>
          <a:xfrm>
            <a:off x="6618450" y="4600955"/>
            <a:ext cx="2252304" cy="646331"/>
          </a:xfrm>
          <a:prstGeom prst="rect">
            <a:avLst/>
          </a:prstGeom>
          <a:noFill/>
        </p:spPr>
        <p:txBody>
          <a:bodyPr wrap="square" rtlCol="0">
            <a:spAutoFit/>
          </a:bodyPr>
          <a:lstStyle/>
          <a:p>
            <a:r>
              <a:rPr lang="fr-FR" sz="1200" b="1" dirty="0"/>
              <a:t>J’ai découvert qu’un objet ordinaire peut devenir un personnage extraordinaire.</a:t>
            </a:r>
          </a:p>
        </p:txBody>
      </p:sp>
    </p:spTree>
    <p:extLst>
      <p:ext uri="{BB962C8B-B14F-4D97-AF65-F5344CB8AC3E}">
        <p14:creationId xmlns:p14="http://schemas.microsoft.com/office/powerpoint/2010/main" val="1963222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à coins arrondis 12"/>
          <p:cNvSpPr/>
          <p:nvPr/>
        </p:nvSpPr>
        <p:spPr>
          <a:xfrm>
            <a:off x="1046605" y="1315877"/>
            <a:ext cx="2420029" cy="3005630"/>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fr-FR" sz="1600" dirty="0">
                <a:solidFill>
                  <a:srgbClr val="3366FF"/>
                </a:solidFill>
              </a:rPr>
              <a:t>Détournement d’objet sculpture-objet assemblage</a:t>
            </a:r>
          </a:p>
          <a:p>
            <a:r>
              <a:rPr lang="fr-FR" sz="1600" dirty="0">
                <a:solidFill>
                  <a:srgbClr val="3366FF"/>
                </a:solidFill>
              </a:rPr>
              <a:t>mise en scène photographique</a:t>
            </a:r>
          </a:p>
          <a:p>
            <a:r>
              <a:rPr lang="fr-FR" sz="1600" dirty="0">
                <a:solidFill>
                  <a:srgbClr val="3366FF"/>
                </a:solidFill>
              </a:rPr>
              <a:t>création d’un personnage ou d’une créature</a:t>
            </a:r>
          </a:p>
        </p:txBody>
      </p:sp>
      <p:sp>
        <p:nvSpPr>
          <p:cNvPr id="14" name="ZoneTexte 13"/>
          <p:cNvSpPr txBox="1"/>
          <p:nvPr/>
        </p:nvSpPr>
        <p:spPr>
          <a:xfrm>
            <a:off x="955079" y="1322957"/>
            <a:ext cx="2420028" cy="298095"/>
          </a:xfrm>
          <a:prstGeom prst="rect">
            <a:avLst/>
          </a:prstGeom>
          <a:noFill/>
        </p:spPr>
        <p:txBody>
          <a:bodyPr wrap="square" rtlCol="0">
            <a:spAutoFit/>
          </a:bodyPr>
          <a:lstStyle/>
          <a:p>
            <a:pPr algn="ctr">
              <a:lnSpc>
                <a:spcPct val="120000"/>
              </a:lnSpc>
            </a:pPr>
            <a:r>
              <a:rPr lang="fr-FR" sz="1200" dirty="0">
                <a:latin typeface="Athelas Regular"/>
                <a:cs typeface="Athelas Regular"/>
              </a:rPr>
              <a:t>FORME D’EXPRESSION</a:t>
            </a:r>
          </a:p>
        </p:txBody>
      </p:sp>
      <p:sp>
        <p:nvSpPr>
          <p:cNvPr id="19" name="Rectangle à coins arrondis 18"/>
          <p:cNvSpPr/>
          <p:nvPr/>
        </p:nvSpPr>
        <p:spPr>
          <a:xfrm>
            <a:off x="1158751" y="5607415"/>
            <a:ext cx="5103625" cy="1040204"/>
          </a:xfrm>
          <a:prstGeom prst="roundRect">
            <a:avLst>
              <a:gd name="adj" fmla="val 9077"/>
            </a:avLst>
          </a:prstGeom>
          <a:solidFill>
            <a:srgbClr val="FDFFA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ZoneTexte 19"/>
          <p:cNvSpPr txBox="1"/>
          <p:nvPr/>
        </p:nvSpPr>
        <p:spPr>
          <a:xfrm>
            <a:off x="1158751" y="5607415"/>
            <a:ext cx="5103626" cy="1077218"/>
          </a:xfrm>
          <a:prstGeom prst="rect">
            <a:avLst/>
          </a:prstGeom>
          <a:noFill/>
        </p:spPr>
        <p:txBody>
          <a:bodyPr wrap="square" rtlCol="0">
            <a:spAutoFit/>
          </a:bodyPr>
          <a:lstStyle/>
          <a:p>
            <a:r>
              <a:rPr lang="fr-FR" dirty="0">
                <a:latin typeface="Athelas Regular"/>
                <a:cs typeface="Athelas Regular"/>
              </a:rPr>
              <a:t>MES IMPRESSIONS, MES ÉMOTIONS </a:t>
            </a:r>
          </a:p>
          <a:p>
            <a:r>
              <a:rPr lang="fr-FR" dirty="0">
                <a:latin typeface="Athelas Regular"/>
                <a:cs typeface="Athelas Regular"/>
              </a:rPr>
              <a:t>lors de cette pratique</a:t>
            </a:r>
          </a:p>
          <a:p>
            <a:r>
              <a:rPr lang="fr-FR" sz="1400" i="1" dirty="0">
                <a:solidFill>
                  <a:srgbClr val="3366FF"/>
                </a:solidFill>
              </a:rPr>
              <a:t>J’ai aimé chercher ce que mon objet pouvait devenir.</a:t>
            </a:r>
            <a:br>
              <a:rPr lang="fr-FR" sz="1400" i="1" dirty="0">
                <a:solidFill>
                  <a:srgbClr val="3366FF"/>
                </a:solidFill>
              </a:rPr>
            </a:br>
            <a:r>
              <a:rPr lang="fr-FR" sz="1400" i="1" dirty="0">
                <a:solidFill>
                  <a:srgbClr val="3366FF"/>
                </a:solidFill>
              </a:rPr>
              <a:t>J’ai essayé plusieurs positions avant de choisir mon idée.</a:t>
            </a:r>
            <a:endParaRPr lang="fr-FR" sz="1400" i="1" dirty="0">
              <a:solidFill>
                <a:srgbClr val="3366FF"/>
              </a:solidFill>
              <a:latin typeface="Athelas Regular"/>
              <a:cs typeface="Athelas Regular"/>
            </a:endParaRPr>
          </a:p>
        </p:txBody>
      </p:sp>
      <p:sp>
        <p:nvSpPr>
          <p:cNvPr id="22" name="Rectangle à coins arrondis 21"/>
          <p:cNvSpPr/>
          <p:nvPr/>
        </p:nvSpPr>
        <p:spPr>
          <a:xfrm>
            <a:off x="3649689" y="1322957"/>
            <a:ext cx="2612687" cy="3010536"/>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3" name="ZoneTexte 22"/>
          <p:cNvSpPr txBox="1"/>
          <p:nvPr/>
        </p:nvSpPr>
        <p:spPr>
          <a:xfrm>
            <a:off x="3592818" y="1053530"/>
            <a:ext cx="2998000" cy="3365601"/>
          </a:xfrm>
          <a:prstGeom prst="rect">
            <a:avLst/>
          </a:prstGeom>
          <a:noFill/>
        </p:spPr>
        <p:txBody>
          <a:bodyPr wrap="square" rtlCol="0">
            <a:spAutoFit/>
          </a:bodyPr>
          <a:lstStyle/>
          <a:p>
            <a:pPr algn="ctr">
              <a:lnSpc>
                <a:spcPct val="120000"/>
              </a:lnSpc>
            </a:pPr>
            <a:r>
              <a:rPr lang="fr-FR" sz="1200" dirty="0">
                <a:latin typeface="Athelas Regular"/>
                <a:cs typeface="Athelas Regular"/>
              </a:rPr>
              <a:t>TECHNIQUE DE RÉALISATION MISE EN ŒUVRE </a:t>
            </a:r>
          </a:p>
          <a:p>
            <a:pPr>
              <a:lnSpc>
                <a:spcPct val="120000"/>
              </a:lnSpc>
            </a:pPr>
            <a:r>
              <a:rPr lang="fr-FR" sz="1100" b="1" dirty="0">
                <a:solidFill>
                  <a:srgbClr val="3366FF"/>
                </a:solidFill>
              </a:rPr>
              <a:t>Observer</a:t>
            </a:r>
            <a:r>
              <a:rPr lang="fr-FR" sz="1100" dirty="0">
                <a:solidFill>
                  <a:srgbClr val="3366FF"/>
                </a:solidFill>
              </a:rPr>
              <a:t> l’objet sous tous ses angles. </a:t>
            </a:r>
          </a:p>
          <a:p>
            <a:pPr>
              <a:lnSpc>
                <a:spcPct val="120000"/>
              </a:lnSpc>
            </a:pPr>
            <a:r>
              <a:rPr lang="fr-FR" sz="1100" b="1" dirty="0">
                <a:solidFill>
                  <a:srgbClr val="3366FF"/>
                </a:solidFill>
              </a:rPr>
              <a:t>Le faire tourner</a:t>
            </a:r>
            <a:r>
              <a:rPr lang="fr-FR" sz="1100" dirty="0">
                <a:solidFill>
                  <a:srgbClr val="3366FF"/>
                </a:solidFill>
              </a:rPr>
              <a:t> : debout, couché, retourné ou incliné. </a:t>
            </a:r>
          </a:p>
          <a:p>
            <a:pPr>
              <a:lnSpc>
                <a:spcPct val="120000"/>
              </a:lnSpc>
            </a:pPr>
            <a:r>
              <a:rPr lang="fr-FR" sz="1100" b="1" dirty="0">
                <a:solidFill>
                  <a:srgbClr val="3366FF"/>
                </a:solidFill>
              </a:rPr>
              <a:t>Repérer</a:t>
            </a:r>
            <a:r>
              <a:rPr lang="fr-FR" sz="1100" dirty="0">
                <a:solidFill>
                  <a:srgbClr val="3366FF"/>
                </a:solidFill>
              </a:rPr>
              <a:t> une forme évoquant une tête, un corps, des bras, des pattes, un bec ou des yeux. </a:t>
            </a:r>
          </a:p>
          <a:p>
            <a:pPr>
              <a:lnSpc>
                <a:spcPct val="120000"/>
              </a:lnSpc>
            </a:pPr>
            <a:r>
              <a:rPr lang="fr-FR" sz="1100" b="1" dirty="0">
                <a:solidFill>
                  <a:srgbClr val="3366FF"/>
                </a:solidFill>
              </a:rPr>
              <a:t>Imaginer plusieurs transformations</a:t>
            </a:r>
            <a:r>
              <a:rPr lang="fr-FR" sz="1100" dirty="0">
                <a:solidFill>
                  <a:srgbClr val="3366FF"/>
                </a:solidFill>
              </a:rPr>
              <a:t> sans manipuler immédiatement le matériel. </a:t>
            </a:r>
          </a:p>
          <a:p>
            <a:pPr>
              <a:lnSpc>
                <a:spcPct val="120000"/>
              </a:lnSpc>
            </a:pPr>
            <a:r>
              <a:rPr lang="fr-FR" sz="1100" b="1" dirty="0">
                <a:solidFill>
                  <a:srgbClr val="3366FF"/>
                </a:solidFill>
              </a:rPr>
              <a:t>Dessiner deux ou trois croquis de recherche.</a:t>
            </a:r>
            <a:r>
              <a:rPr lang="fr-FR" sz="1100" dirty="0">
                <a:solidFill>
                  <a:srgbClr val="3366FF"/>
                </a:solidFill>
              </a:rPr>
              <a:t> </a:t>
            </a:r>
          </a:p>
          <a:p>
            <a:pPr>
              <a:lnSpc>
                <a:spcPct val="120000"/>
              </a:lnSpc>
            </a:pPr>
            <a:r>
              <a:rPr lang="fr-FR" sz="1100" b="1" dirty="0">
                <a:solidFill>
                  <a:srgbClr val="3366FF"/>
                </a:solidFill>
              </a:rPr>
              <a:t>Ajouter peu d’éléments</a:t>
            </a:r>
            <a:r>
              <a:rPr lang="fr-FR" sz="1100" dirty="0">
                <a:solidFill>
                  <a:srgbClr val="3366FF"/>
                </a:solidFill>
              </a:rPr>
              <a:t>, uniquement ceux qui permettent de comprendre la transformation. </a:t>
            </a:r>
          </a:p>
          <a:p>
            <a:pPr>
              <a:lnSpc>
                <a:spcPct val="120000"/>
              </a:lnSpc>
            </a:pPr>
            <a:r>
              <a:rPr lang="fr-FR" sz="1100" b="1" dirty="0">
                <a:solidFill>
                  <a:srgbClr val="3366FF"/>
                </a:solidFill>
              </a:rPr>
              <a:t>Assembler solidement et proprement</a:t>
            </a:r>
            <a:r>
              <a:rPr lang="fr-FR" sz="1100" dirty="0">
                <a:solidFill>
                  <a:srgbClr val="3366FF"/>
                </a:solidFill>
              </a:rPr>
              <a:t>, avec l’aide d’un adulte si nécessaire. </a:t>
            </a:r>
          </a:p>
          <a:p>
            <a:pPr>
              <a:lnSpc>
                <a:spcPct val="120000"/>
              </a:lnSpc>
            </a:pPr>
            <a:r>
              <a:rPr lang="fr-FR" sz="1100" b="1" dirty="0">
                <a:solidFill>
                  <a:srgbClr val="3366FF"/>
                </a:solidFill>
              </a:rPr>
              <a:t>Ajuster, photographier et donner un titre</a:t>
            </a:r>
            <a:r>
              <a:rPr lang="fr-FR" sz="1100" dirty="0">
                <a:solidFill>
                  <a:srgbClr val="3366FF"/>
                </a:solidFill>
              </a:rPr>
              <a:t> à la création</a:t>
            </a:r>
            <a:endParaRPr lang="fr-FR" sz="1100" dirty="0">
              <a:solidFill>
                <a:srgbClr val="3366FF"/>
              </a:solidFill>
              <a:latin typeface="Athelas Regular"/>
              <a:cs typeface="Athelas Regular"/>
            </a:endParaRPr>
          </a:p>
        </p:txBody>
      </p:sp>
      <p:sp>
        <p:nvSpPr>
          <p:cNvPr id="24" name="Rectangle à coins arrondis 23"/>
          <p:cNvSpPr/>
          <p:nvPr/>
        </p:nvSpPr>
        <p:spPr>
          <a:xfrm>
            <a:off x="6445430" y="1414260"/>
            <a:ext cx="2416682" cy="2788085"/>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5" name="ZoneTexte 24"/>
          <p:cNvSpPr txBox="1"/>
          <p:nvPr/>
        </p:nvSpPr>
        <p:spPr>
          <a:xfrm>
            <a:off x="6445430" y="1492121"/>
            <a:ext cx="2416681" cy="2846485"/>
          </a:xfrm>
          <a:prstGeom prst="rect">
            <a:avLst/>
          </a:prstGeom>
          <a:noFill/>
        </p:spPr>
        <p:txBody>
          <a:bodyPr wrap="square" rtlCol="0">
            <a:spAutoFit/>
          </a:bodyPr>
          <a:lstStyle/>
          <a:p>
            <a:pPr algn="ctr">
              <a:lnSpc>
                <a:spcPct val="120000"/>
              </a:lnSpc>
            </a:pPr>
            <a:r>
              <a:rPr lang="fr-FR" sz="1200" dirty="0">
                <a:latin typeface="Athelas Regular"/>
                <a:cs typeface="Athelas Regular"/>
              </a:rPr>
              <a:t>PRODUCTION</a:t>
            </a:r>
            <a:r>
              <a:rPr lang="fr-FR" sz="1200" strike="sngStrike" dirty="0">
                <a:solidFill>
                  <a:srgbClr val="FF0000"/>
                </a:solidFill>
                <a:latin typeface="Athelas Regular"/>
                <a:cs typeface="Athelas Regular"/>
              </a:rPr>
              <a:t> </a:t>
            </a:r>
            <a:r>
              <a:rPr lang="fr-FR" sz="1200" dirty="0">
                <a:latin typeface="Athelas Regular"/>
                <a:cs typeface="Athelas Regular"/>
              </a:rPr>
              <a:t>FINALE </a:t>
            </a:r>
          </a:p>
          <a:p>
            <a:pPr>
              <a:lnSpc>
                <a:spcPct val="120000"/>
              </a:lnSpc>
            </a:pPr>
            <a:r>
              <a:rPr lang="fr-FR" sz="1400" dirty="0">
                <a:solidFill>
                  <a:srgbClr val="3366FF"/>
                </a:solidFill>
              </a:rPr>
              <a:t>Les photographies de l’objet avant sa transformation ; les croquis de recherche ; les différents essais d’orientation ; une photographie de la réalisation en cours ; la photographie de l’objet détourné terminé ; le cartel rédigé par l’élève</a:t>
            </a:r>
            <a:r>
              <a:rPr lang="fr-FR" sz="1200" dirty="0"/>
              <a:t>.</a:t>
            </a:r>
          </a:p>
          <a:p>
            <a:pPr>
              <a:lnSpc>
                <a:spcPct val="120000"/>
              </a:lnSpc>
            </a:pPr>
            <a:endParaRPr lang="fr-FR" sz="1200" dirty="0">
              <a:latin typeface="Athelas Regular"/>
              <a:cs typeface="Athelas Regular"/>
            </a:endParaRPr>
          </a:p>
        </p:txBody>
      </p:sp>
      <p:sp>
        <p:nvSpPr>
          <p:cNvPr id="6" name="Rectangle 5"/>
          <p:cNvSpPr/>
          <p:nvPr/>
        </p:nvSpPr>
        <p:spPr>
          <a:xfrm>
            <a:off x="1146759" y="4492897"/>
            <a:ext cx="2399413" cy="1046269"/>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ZoneTexte 6"/>
          <p:cNvSpPr txBox="1"/>
          <p:nvPr/>
        </p:nvSpPr>
        <p:spPr>
          <a:xfrm>
            <a:off x="1198732" y="4523503"/>
            <a:ext cx="2276265" cy="1015663"/>
          </a:xfrm>
          <a:prstGeom prst="rect">
            <a:avLst/>
          </a:prstGeom>
          <a:noFill/>
        </p:spPr>
        <p:txBody>
          <a:bodyPr wrap="square" rtlCol="0">
            <a:spAutoFit/>
          </a:bodyPr>
          <a:lstStyle/>
          <a:p>
            <a:r>
              <a:rPr lang="fr-FR" sz="1200" b="1" dirty="0"/>
              <a:t>J’ai mimé des moments de vie à partir de petits films en montrant la joie, la tristesse, l’inquiétude, la surprise de la personne mimée.</a:t>
            </a:r>
          </a:p>
        </p:txBody>
      </p:sp>
      <p:sp>
        <p:nvSpPr>
          <p:cNvPr id="29" name="Rectangle 28"/>
          <p:cNvSpPr/>
          <p:nvPr/>
        </p:nvSpPr>
        <p:spPr>
          <a:xfrm>
            <a:off x="3825632" y="4592136"/>
            <a:ext cx="2436744" cy="978020"/>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0" name="ZoneTexte 29"/>
          <p:cNvSpPr txBox="1"/>
          <p:nvPr/>
        </p:nvSpPr>
        <p:spPr>
          <a:xfrm>
            <a:off x="3692365" y="4456390"/>
            <a:ext cx="2798016" cy="1107996"/>
          </a:xfrm>
          <a:prstGeom prst="rect">
            <a:avLst/>
          </a:prstGeom>
          <a:noFill/>
        </p:spPr>
        <p:txBody>
          <a:bodyPr wrap="square" rtlCol="0">
            <a:spAutoFit/>
          </a:bodyPr>
          <a:lstStyle/>
          <a:p>
            <a:r>
              <a:rPr lang="fr-FR" sz="1100" dirty="0"/>
              <a:t>Je regarde d’abord l’objet sans le modifier. </a:t>
            </a:r>
          </a:p>
          <a:p>
            <a:r>
              <a:rPr lang="fr-FR" sz="1100" dirty="0"/>
              <a:t>Je le tourne lentement. Cette partie arrondie pourrait devenir une tête. Les poignées pourraient représenter deux jambes. </a:t>
            </a:r>
          </a:p>
          <a:p>
            <a:r>
              <a:rPr lang="fr-FR" sz="1100" dirty="0"/>
              <a:t>Je dessine mon idée avant d’ajouter des éléments. </a:t>
            </a:r>
            <a:endParaRPr lang="fr-FR" sz="1100" b="1" dirty="0"/>
          </a:p>
        </p:txBody>
      </p:sp>
      <p:sp>
        <p:nvSpPr>
          <p:cNvPr id="31" name="Rectangle 30"/>
          <p:cNvSpPr/>
          <p:nvPr/>
        </p:nvSpPr>
        <p:spPr>
          <a:xfrm>
            <a:off x="6445432" y="4333493"/>
            <a:ext cx="2416681" cy="2314126"/>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2" name="ZoneTexte 31"/>
          <p:cNvSpPr txBox="1"/>
          <p:nvPr/>
        </p:nvSpPr>
        <p:spPr>
          <a:xfrm>
            <a:off x="6571575" y="4456390"/>
            <a:ext cx="2344799" cy="2123658"/>
          </a:xfrm>
          <a:prstGeom prst="rect">
            <a:avLst/>
          </a:prstGeom>
          <a:noFill/>
        </p:spPr>
        <p:txBody>
          <a:bodyPr wrap="square" rtlCol="0">
            <a:spAutoFit/>
          </a:bodyPr>
          <a:lstStyle/>
          <a:p>
            <a:r>
              <a:rPr lang="fr-FR" sz="1200" dirty="0"/>
              <a:t>J’ai choisi un petit râteau. Je l’ai tourné dans plusieurs sens et ses dents m’ont fait penser à des cheveux. J’ai dessiné deux idées avant de commencer. J’ai ajouté des yeux et une bouche, mais je n’ai pas entièrement recouvert le râteau, car je voulais qu’il reste reconnaissable. Mon personnage s’appelle « Monsieur Ébouriffé ».</a:t>
            </a:r>
            <a:endParaRPr lang="fr-FR" sz="1200" i="1" strike="sngStrike" dirty="0">
              <a:latin typeface="Athelas Regular"/>
              <a:cs typeface="Athelas Regular"/>
            </a:endParaRPr>
          </a:p>
          <a:p>
            <a:endParaRPr lang="fr-FR" sz="1200" b="1" dirty="0"/>
          </a:p>
        </p:txBody>
      </p:sp>
      <p:sp>
        <p:nvSpPr>
          <p:cNvPr id="38" name="Rectangle 37"/>
          <p:cNvSpPr/>
          <p:nvPr/>
        </p:nvSpPr>
        <p:spPr>
          <a:xfrm>
            <a:off x="0" y="0"/>
            <a:ext cx="778723" cy="6858000"/>
          </a:xfrm>
          <a:prstGeom prst="rect">
            <a:avLst/>
          </a:prstGeom>
          <a:solidFill>
            <a:srgbClr val="6BE9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9" name="Rectangle 38"/>
          <p:cNvSpPr/>
          <p:nvPr/>
        </p:nvSpPr>
        <p:spPr>
          <a:xfrm>
            <a:off x="227626" y="0"/>
            <a:ext cx="551097" cy="6858000"/>
          </a:xfrm>
          <a:prstGeom prst="rect">
            <a:avLst/>
          </a:prstGeom>
          <a:solidFill>
            <a:srgbClr val="7618B0"/>
          </a:solidFill>
          <a:ln>
            <a:no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FR" sz="2800" b="1" dirty="0">
                <a:latin typeface="Arial"/>
                <a:cs typeface="Arial"/>
              </a:rPr>
              <a:t>	PRATIQUES     </a:t>
            </a:r>
            <a:r>
              <a:rPr lang="fr-FR" sz="2000" b="1" dirty="0">
                <a:solidFill>
                  <a:srgbClr val="F2F2F2"/>
                </a:solidFill>
                <a:latin typeface="Arial"/>
                <a:cs typeface="Arial"/>
              </a:rPr>
              <a:t>Pratiquer</a:t>
            </a:r>
          </a:p>
        </p:txBody>
      </p:sp>
      <p:sp>
        <p:nvSpPr>
          <p:cNvPr id="3" name="ZoneTexte 2">
            <a:extLst>
              <a:ext uri="{FF2B5EF4-FFF2-40B4-BE49-F238E27FC236}">
                <a16:creationId xmlns:a16="http://schemas.microsoft.com/office/drawing/2014/main" id="{0426E4D8-E4FD-C3B7-28FD-D0D8EB514A55}"/>
              </a:ext>
            </a:extLst>
          </p:cNvPr>
          <p:cNvSpPr txBox="1"/>
          <p:nvPr/>
        </p:nvSpPr>
        <p:spPr>
          <a:xfrm>
            <a:off x="2902866" y="41924"/>
            <a:ext cx="4157180" cy="369332"/>
          </a:xfrm>
          <a:prstGeom prst="rect">
            <a:avLst/>
          </a:prstGeom>
          <a:noFill/>
        </p:spPr>
        <p:txBody>
          <a:bodyPr wrap="square" rtlCol="0">
            <a:spAutoFit/>
          </a:bodyPr>
          <a:lstStyle/>
          <a:p>
            <a:r>
              <a:rPr lang="fr-FR" b="1" dirty="0">
                <a:solidFill>
                  <a:srgbClr val="000000"/>
                </a:solidFill>
              </a:rPr>
              <a:t>Date :  à préciser (Périodes 4 à 6)</a:t>
            </a:r>
          </a:p>
        </p:txBody>
      </p:sp>
      <p:pic>
        <p:nvPicPr>
          <p:cNvPr id="5" name="Picture 2">
            <a:extLst>
              <a:ext uri="{FF2B5EF4-FFF2-40B4-BE49-F238E27FC236}">
                <a16:creationId xmlns:a16="http://schemas.microsoft.com/office/drawing/2014/main" id="{099E066C-2DB3-73A4-E24C-DE7AE580A53A}"/>
              </a:ext>
            </a:extLst>
          </p:cNvPr>
          <p:cNvPicPr>
            <a:picLocks noChangeAspect="1" noChangeArrowheads="1"/>
          </p:cNvPicPr>
          <p:nvPr/>
        </p:nvPicPr>
        <p:blipFill>
          <a:blip r:embed="rId3"/>
          <a:srcRect/>
          <a:stretch>
            <a:fillRect/>
          </a:stretch>
        </p:blipFill>
        <p:spPr bwMode="auto">
          <a:xfrm>
            <a:off x="8049411" y="81068"/>
            <a:ext cx="776760" cy="1019110"/>
          </a:xfrm>
          <a:prstGeom prst="rect">
            <a:avLst/>
          </a:prstGeom>
          <a:noFill/>
          <a:ln w="9525">
            <a:noFill/>
            <a:miter lim="800000"/>
            <a:headEnd/>
            <a:tailEnd/>
          </a:ln>
        </p:spPr>
      </p:pic>
      <p:sp>
        <p:nvSpPr>
          <p:cNvPr id="8" name="Rectangle à coins arrondis 33">
            <a:extLst>
              <a:ext uri="{FF2B5EF4-FFF2-40B4-BE49-F238E27FC236}">
                <a16:creationId xmlns:a16="http://schemas.microsoft.com/office/drawing/2014/main" id="{FDA3BCCA-861B-9E66-BF21-BD6DB8FD1650}"/>
              </a:ext>
            </a:extLst>
          </p:cNvPr>
          <p:cNvSpPr/>
          <p:nvPr/>
        </p:nvSpPr>
        <p:spPr>
          <a:xfrm>
            <a:off x="2902865" y="475034"/>
            <a:ext cx="4293581" cy="459866"/>
          </a:xfrm>
          <a:prstGeom prst="roundRect">
            <a:avLst/>
          </a:prstGeom>
          <a:noFill/>
          <a:ln>
            <a:solidFill>
              <a:srgbClr val="2D3B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9" name="Image 8" descr="Une image contenant texte, conception&#10;&#10;Description générée automatiquement">
            <a:extLst>
              <a:ext uri="{FF2B5EF4-FFF2-40B4-BE49-F238E27FC236}">
                <a16:creationId xmlns:a16="http://schemas.microsoft.com/office/drawing/2014/main" id="{017661DE-E02B-5C30-B526-FEB2DEC1955D}"/>
              </a:ext>
            </a:extLst>
          </p:cNvPr>
          <p:cNvPicPr>
            <a:picLocks noChangeAspect="1"/>
          </p:cNvPicPr>
          <p:nvPr/>
        </p:nvPicPr>
        <p:blipFill rotWithShape="1">
          <a:blip r:embed="rId4">
            <a:extLst>
              <a:ext uri="{28A0092B-C50C-407E-A947-70E740481C1C}">
                <a14:useLocalDpi xmlns:a14="http://schemas.microsoft.com/office/drawing/2010/main" val="0"/>
              </a:ext>
            </a:extLst>
          </a:blip>
          <a:srcRect l="67961" t="4439" r="3128" b="52451"/>
          <a:stretch/>
        </p:blipFill>
        <p:spPr>
          <a:xfrm>
            <a:off x="955102" y="77635"/>
            <a:ext cx="1036849" cy="1048007"/>
          </a:xfrm>
          <a:prstGeom prst="rect">
            <a:avLst/>
          </a:prstGeom>
        </p:spPr>
      </p:pic>
      <p:sp>
        <p:nvSpPr>
          <p:cNvPr id="10" name="ZoneTexte 9">
            <a:extLst>
              <a:ext uri="{FF2B5EF4-FFF2-40B4-BE49-F238E27FC236}">
                <a16:creationId xmlns:a16="http://schemas.microsoft.com/office/drawing/2014/main" id="{E1E4A11E-0DB5-38E5-938E-B68C661610A7}"/>
              </a:ext>
            </a:extLst>
          </p:cNvPr>
          <p:cNvSpPr txBox="1"/>
          <p:nvPr/>
        </p:nvSpPr>
        <p:spPr>
          <a:xfrm>
            <a:off x="2942091" y="476032"/>
            <a:ext cx="4157179" cy="400110"/>
          </a:xfrm>
          <a:prstGeom prst="rect">
            <a:avLst/>
          </a:prstGeom>
          <a:noFill/>
        </p:spPr>
        <p:txBody>
          <a:bodyPr wrap="square" rtlCol="0">
            <a:spAutoFit/>
          </a:bodyPr>
          <a:lstStyle/>
          <a:p>
            <a:pPr algn="ctr"/>
            <a:r>
              <a:rPr lang="fr-FR" sz="2000" b="1" dirty="0">
                <a:latin typeface="Athelas Regular"/>
                <a:cs typeface="Athelas Regular"/>
              </a:rPr>
              <a:t>LES OBJETS DU JARDIN DÉTOURNÉS</a:t>
            </a:r>
          </a:p>
        </p:txBody>
      </p:sp>
    </p:spTree>
    <p:extLst>
      <p:ext uri="{BB962C8B-B14F-4D97-AF65-F5344CB8AC3E}">
        <p14:creationId xmlns:p14="http://schemas.microsoft.com/office/powerpoint/2010/main" val="2139380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à coins arrondis 12"/>
          <p:cNvSpPr/>
          <p:nvPr/>
        </p:nvSpPr>
        <p:spPr>
          <a:xfrm>
            <a:off x="1121441" y="1422222"/>
            <a:ext cx="2420029" cy="2931909"/>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ZoneTexte 13"/>
          <p:cNvSpPr txBox="1"/>
          <p:nvPr/>
        </p:nvSpPr>
        <p:spPr>
          <a:xfrm>
            <a:off x="1096203" y="1339091"/>
            <a:ext cx="2704101" cy="3144002"/>
          </a:xfrm>
          <a:prstGeom prst="rect">
            <a:avLst/>
          </a:prstGeom>
          <a:noFill/>
        </p:spPr>
        <p:txBody>
          <a:bodyPr wrap="square" rtlCol="0">
            <a:spAutoFit/>
          </a:bodyPr>
          <a:lstStyle/>
          <a:p>
            <a:pPr algn="ctr">
              <a:lnSpc>
                <a:spcPct val="120000"/>
              </a:lnSpc>
            </a:pPr>
            <a:r>
              <a:rPr lang="fr-FR" sz="1200" dirty="0">
                <a:latin typeface="Athelas Regular"/>
                <a:cs typeface="Athelas Regular"/>
              </a:rPr>
              <a:t>VOCABULAIRE</a:t>
            </a:r>
          </a:p>
          <a:p>
            <a:pPr>
              <a:lnSpc>
                <a:spcPct val="120000"/>
              </a:lnSpc>
            </a:pPr>
            <a:r>
              <a:rPr lang="fr-FR" sz="1100" b="1" dirty="0">
                <a:solidFill>
                  <a:srgbClr val="3366FF"/>
                </a:solidFill>
              </a:rPr>
              <a:t>Objet</a:t>
            </a:r>
            <a:r>
              <a:rPr lang="fr-FR" sz="1100" dirty="0">
                <a:solidFill>
                  <a:srgbClr val="3366FF"/>
                </a:solidFill>
              </a:rPr>
              <a:t> : élément fabriqué pour remplir une fonction.</a:t>
            </a:r>
          </a:p>
          <a:p>
            <a:pPr>
              <a:lnSpc>
                <a:spcPct val="120000"/>
              </a:lnSpc>
            </a:pPr>
            <a:r>
              <a:rPr lang="fr-FR" sz="1100" b="1" dirty="0">
                <a:solidFill>
                  <a:srgbClr val="3366FF"/>
                </a:solidFill>
              </a:rPr>
              <a:t>Fonction</a:t>
            </a:r>
            <a:r>
              <a:rPr lang="fr-FR" sz="1100" dirty="0">
                <a:solidFill>
                  <a:srgbClr val="3366FF"/>
                </a:solidFill>
              </a:rPr>
              <a:t> : usage habituel d’un objet. </a:t>
            </a:r>
            <a:r>
              <a:rPr lang="fr-FR" sz="1100" b="1" dirty="0">
                <a:solidFill>
                  <a:srgbClr val="3366FF"/>
                </a:solidFill>
              </a:rPr>
              <a:t>Détourner</a:t>
            </a:r>
            <a:r>
              <a:rPr lang="fr-FR" sz="1100" dirty="0">
                <a:solidFill>
                  <a:srgbClr val="3366FF"/>
                </a:solidFill>
              </a:rPr>
              <a:t> : donner à un objet une nouvelle signification ou un nouvel usage. </a:t>
            </a:r>
          </a:p>
          <a:p>
            <a:pPr>
              <a:lnSpc>
                <a:spcPct val="120000"/>
              </a:lnSpc>
            </a:pPr>
            <a:r>
              <a:rPr lang="fr-FR" sz="1100" b="1" dirty="0">
                <a:solidFill>
                  <a:srgbClr val="3366FF"/>
                </a:solidFill>
              </a:rPr>
              <a:t>Assembler</a:t>
            </a:r>
            <a:r>
              <a:rPr lang="fr-FR" sz="1100" dirty="0">
                <a:solidFill>
                  <a:srgbClr val="3366FF"/>
                </a:solidFill>
              </a:rPr>
              <a:t> : réunir plusieurs éléments. </a:t>
            </a:r>
            <a:r>
              <a:rPr lang="fr-FR" sz="1100" b="1" dirty="0">
                <a:solidFill>
                  <a:srgbClr val="3366FF"/>
                </a:solidFill>
              </a:rPr>
              <a:t>Volume- Forme-Contour-Texture</a:t>
            </a:r>
            <a:r>
              <a:rPr lang="fr-FR" sz="1100" dirty="0">
                <a:solidFill>
                  <a:srgbClr val="3366FF"/>
                </a:solidFill>
              </a:rPr>
              <a:t> </a:t>
            </a:r>
            <a:r>
              <a:rPr lang="fr-FR" sz="1100" b="1" dirty="0">
                <a:solidFill>
                  <a:srgbClr val="3366FF"/>
                </a:solidFill>
              </a:rPr>
              <a:t>Orientation</a:t>
            </a:r>
            <a:r>
              <a:rPr lang="fr-FR" sz="1100" dirty="0">
                <a:solidFill>
                  <a:srgbClr val="3366FF"/>
                </a:solidFill>
              </a:rPr>
              <a:t> : manière de placer un objet dans l’espace. </a:t>
            </a:r>
          </a:p>
          <a:p>
            <a:pPr>
              <a:lnSpc>
                <a:spcPct val="120000"/>
              </a:lnSpc>
            </a:pPr>
            <a:r>
              <a:rPr lang="fr-FR" sz="1100" b="1" dirty="0">
                <a:solidFill>
                  <a:srgbClr val="3366FF"/>
                </a:solidFill>
              </a:rPr>
              <a:t>Point de vue</a:t>
            </a:r>
            <a:r>
              <a:rPr lang="fr-FR" sz="1100" dirty="0">
                <a:solidFill>
                  <a:srgbClr val="3366FF"/>
                </a:solidFill>
              </a:rPr>
              <a:t> : endroit depuis lequel on regarde une production. </a:t>
            </a:r>
          </a:p>
          <a:p>
            <a:pPr>
              <a:lnSpc>
                <a:spcPct val="120000"/>
              </a:lnSpc>
            </a:pPr>
            <a:r>
              <a:rPr lang="fr-FR" sz="1100" b="1" dirty="0">
                <a:solidFill>
                  <a:srgbClr val="3366FF"/>
                </a:solidFill>
              </a:rPr>
              <a:t>Cartel</a:t>
            </a:r>
            <a:r>
              <a:rPr lang="fr-FR" sz="1100" dirty="0">
                <a:solidFill>
                  <a:srgbClr val="3366FF"/>
                </a:solidFill>
              </a:rPr>
              <a:t> : texte indiquant le nom de l’artiste, le titre, la date, les matériaux et la technique.</a:t>
            </a:r>
            <a:endParaRPr lang="fr-FR" sz="1100" dirty="0">
              <a:solidFill>
                <a:srgbClr val="3366FF"/>
              </a:solidFill>
              <a:latin typeface="Athelas Regular"/>
              <a:cs typeface="Athelas Regular"/>
            </a:endParaRPr>
          </a:p>
        </p:txBody>
      </p:sp>
      <p:sp>
        <p:nvSpPr>
          <p:cNvPr id="19" name="Rectangle à coins arrondis 18"/>
          <p:cNvSpPr/>
          <p:nvPr/>
        </p:nvSpPr>
        <p:spPr>
          <a:xfrm>
            <a:off x="1133427" y="5607414"/>
            <a:ext cx="7740692" cy="1040204"/>
          </a:xfrm>
          <a:prstGeom prst="roundRect">
            <a:avLst>
              <a:gd name="adj" fmla="val 9077"/>
            </a:avLst>
          </a:prstGeom>
          <a:solidFill>
            <a:srgbClr val="FDFFA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1" name="ZoneTexte 20"/>
          <p:cNvSpPr txBox="1"/>
          <p:nvPr/>
        </p:nvSpPr>
        <p:spPr>
          <a:xfrm>
            <a:off x="1145414" y="5607414"/>
            <a:ext cx="7728705" cy="1077218"/>
          </a:xfrm>
          <a:prstGeom prst="rect">
            <a:avLst/>
          </a:prstGeom>
          <a:noFill/>
        </p:spPr>
        <p:txBody>
          <a:bodyPr wrap="square" rtlCol="0">
            <a:spAutoFit/>
          </a:bodyPr>
          <a:lstStyle/>
          <a:p>
            <a:r>
              <a:rPr lang="fr-FR" sz="1600" b="1" dirty="0">
                <a:cs typeface="Athelas Regular"/>
              </a:rPr>
              <a:t>MON ESPACE PERSONNEL </a:t>
            </a:r>
            <a:r>
              <a:rPr lang="fr-FR" sz="1600" dirty="0">
                <a:solidFill>
                  <a:srgbClr val="3366FF"/>
                </a:solidFill>
                <a:latin typeface="Athelas Regular"/>
                <a:cs typeface="Athelas Regular"/>
              </a:rPr>
              <a:t>(ce que j’ai appris)</a:t>
            </a:r>
          </a:p>
          <a:p>
            <a:r>
              <a:rPr lang="fr-FR" sz="1200" i="1" dirty="0">
                <a:solidFill>
                  <a:srgbClr val="3366FF"/>
                </a:solidFill>
              </a:rPr>
              <a:t>J’ai appris qu’un objet peut être regardé autrement que par sa fonction habituelle. Pour trouver une idée, je peux le tourner, observer ses formes et chercher des ressemblances. Je sais maintenant réaliser plusieurs croquis avant de choisir. J’ai compris qu’il n’est pas nécessaire d’ajouter beaucoup d’éléments : quelques détails bien choisis peuvent suffire à transformer un objet.</a:t>
            </a:r>
            <a:r>
              <a:rPr lang="fr-FR" sz="1200" i="1" dirty="0">
                <a:solidFill>
                  <a:srgbClr val="3366FF"/>
                </a:solidFill>
                <a:cs typeface="Athelas Regular"/>
              </a:rPr>
              <a:t> </a:t>
            </a:r>
          </a:p>
        </p:txBody>
      </p:sp>
      <p:sp>
        <p:nvSpPr>
          <p:cNvPr id="22" name="Rectangle à coins arrondis 21"/>
          <p:cNvSpPr/>
          <p:nvPr/>
        </p:nvSpPr>
        <p:spPr>
          <a:xfrm>
            <a:off x="3800304" y="1440261"/>
            <a:ext cx="2436744" cy="2714963"/>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3" name="ZoneTexte 22"/>
          <p:cNvSpPr txBox="1"/>
          <p:nvPr/>
        </p:nvSpPr>
        <p:spPr>
          <a:xfrm>
            <a:off x="3824278" y="1491757"/>
            <a:ext cx="2436744" cy="2293320"/>
          </a:xfrm>
          <a:prstGeom prst="rect">
            <a:avLst/>
          </a:prstGeom>
          <a:noFill/>
        </p:spPr>
        <p:txBody>
          <a:bodyPr wrap="square" rtlCol="0">
            <a:spAutoFit/>
          </a:bodyPr>
          <a:lstStyle/>
          <a:p>
            <a:pPr algn="ctr">
              <a:lnSpc>
                <a:spcPct val="120000"/>
              </a:lnSpc>
            </a:pPr>
            <a:r>
              <a:rPr lang="fr-FR" sz="1200" dirty="0">
                <a:latin typeface="Athelas Regular"/>
                <a:cs typeface="Athelas Regular"/>
              </a:rPr>
              <a:t>REPÈRES CULTURELS :</a:t>
            </a:r>
          </a:p>
          <a:p>
            <a:pPr>
              <a:lnSpc>
                <a:spcPct val="120000"/>
              </a:lnSpc>
            </a:pPr>
            <a:r>
              <a:rPr lang="fr-FR" sz="1200" dirty="0">
                <a:solidFill>
                  <a:srgbClr val="3366FF"/>
                </a:solidFill>
              </a:rPr>
              <a:t>Gilbert Legrand appartient au domaine des arts plastiques contemporains. Il transforme des objets du quotidien en personnages humoristiques. Son travail nous apprend à regarder autrement les objets ordinaires et à utiliser notre imagination à partir de leurs formes.</a:t>
            </a:r>
            <a:endParaRPr lang="fr-FR" sz="1200" dirty="0">
              <a:solidFill>
                <a:srgbClr val="3366FF"/>
              </a:solidFill>
              <a:latin typeface="Athelas Regular"/>
              <a:cs typeface="Athelas Regular"/>
            </a:endParaRPr>
          </a:p>
        </p:txBody>
      </p:sp>
      <p:sp>
        <p:nvSpPr>
          <p:cNvPr id="24" name="Rectangle à coins arrondis 23"/>
          <p:cNvSpPr/>
          <p:nvPr/>
        </p:nvSpPr>
        <p:spPr>
          <a:xfrm>
            <a:off x="6457437" y="1398173"/>
            <a:ext cx="2416682" cy="2895830"/>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5" name="ZoneTexte 24"/>
          <p:cNvSpPr txBox="1"/>
          <p:nvPr/>
        </p:nvSpPr>
        <p:spPr>
          <a:xfrm>
            <a:off x="6409490" y="1497947"/>
            <a:ext cx="2416681" cy="2363724"/>
          </a:xfrm>
          <a:prstGeom prst="rect">
            <a:avLst/>
          </a:prstGeom>
          <a:noFill/>
        </p:spPr>
        <p:txBody>
          <a:bodyPr wrap="square" rtlCol="0">
            <a:spAutoFit/>
          </a:bodyPr>
          <a:lstStyle/>
          <a:p>
            <a:pPr algn="ctr">
              <a:lnSpc>
                <a:spcPct val="120000"/>
              </a:lnSpc>
            </a:pPr>
            <a:r>
              <a:rPr lang="fr-FR" sz="1200" dirty="0">
                <a:latin typeface="Athelas Regular"/>
                <a:cs typeface="Athelas Regular"/>
              </a:rPr>
              <a:t>DOMAINES EN LIEN :</a:t>
            </a:r>
          </a:p>
          <a:p>
            <a:pPr>
              <a:lnSpc>
                <a:spcPct val="120000"/>
              </a:lnSpc>
            </a:pPr>
            <a:r>
              <a:rPr lang="fr-FR" sz="1400" dirty="0">
                <a:solidFill>
                  <a:srgbClr val="3366FF"/>
                </a:solidFill>
                <a:cs typeface="Athelas Regular"/>
              </a:rPr>
              <a:t>Maîtrise de la langue</a:t>
            </a:r>
          </a:p>
          <a:p>
            <a:pPr>
              <a:lnSpc>
                <a:spcPct val="120000"/>
              </a:lnSpc>
            </a:pPr>
            <a:r>
              <a:rPr lang="fr-FR" sz="1400" dirty="0">
                <a:solidFill>
                  <a:srgbClr val="3366FF"/>
                </a:solidFill>
                <a:cs typeface="Athelas Regular"/>
              </a:rPr>
              <a:t>Questionner le monde</a:t>
            </a:r>
          </a:p>
          <a:p>
            <a:pPr>
              <a:lnSpc>
                <a:spcPct val="120000"/>
              </a:lnSpc>
            </a:pPr>
            <a:r>
              <a:rPr lang="fr-FR" sz="1400" dirty="0">
                <a:solidFill>
                  <a:srgbClr val="3366FF"/>
                </a:solidFill>
                <a:cs typeface="Athelas Regular"/>
              </a:rPr>
              <a:t>Mathématiques</a:t>
            </a:r>
          </a:p>
          <a:p>
            <a:pPr>
              <a:lnSpc>
                <a:spcPct val="120000"/>
              </a:lnSpc>
            </a:pPr>
            <a:r>
              <a:rPr lang="fr-FR" sz="1400" dirty="0">
                <a:solidFill>
                  <a:srgbClr val="3366FF"/>
                </a:solidFill>
                <a:cs typeface="Athelas Regular"/>
              </a:rPr>
              <a:t>Éducation au développement durable</a:t>
            </a:r>
          </a:p>
          <a:p>
            <a:pPr>
              <a:lnSpc>
                <a:spcPct val="120000"/>
              </a:lnSpc>
            </a:pPr>
            <a:r>
              <a:rPr lang="fr-FR" sz="1400" dirty="0">
                <a:solidFill>
                  <a:srgbClr val="3366FF"/>
                </a:solidFill>
                <a:cs typeface="Athelas Regular"/>
              </a:rPr>
              <a:t>EMC</a:t>
            </a:r>
          </a:p>
          <a:p>
            <a:pPr>
              <a:lnSpc>
                <a:spcPct val="120000"/>
              </a:lnSpc>
            </a:pPr>
            <a:endParaRPr lang="fr-FR" sz="1400" dirty="0">
              <a:solidFill>
                <a:srgbClr val="3366FF"/>
              </a:solidFill>
              <a:latin typeface="Athelas Regular"/>
              <a:cs typeface="Athelas Regular"/>
            </a:endParaRPr>
          </a:p>
          <a:p>
            <a:pPr algn="ctr">
              <a:lnSpc>
                <a:spcPct val="120000"/>
              </a:lnSpc>
            </a:pPr>
            <a:r>
              <a:rPr lang="fr-FR" sz="1400" dirty="0">
                <a:latin typeface="Athelas Regular"/>
                <a:cs typeface="Athelas Regular"/>
              </a:rPr>
              <a:t>.</a:t>
            </a:r>
          </a:p>
        </p:txBody>
      </p:sp>
      <p:sp>
        <p:nvSpPr>
          <p:cNvPr id="6" name="Rectangle 5"/>
          <p:cNvSpPr/>
          <p:nvPr/>
        </p:nvSpPr>
        <p:spPr>
          <a:xfrm>
            <a:off x="1121441" y="4409248"/>
            <a:ext cx="2420029" cy="1006459"/>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ZoneTexte 6"/>
          <p:cNvSpPr txBox="1"/>
          <p:nvPr/>
        </p:nvSpPr>
        <p:spPr>
          <a:xfrm>
            <a:off x="1121441" y="4376675"/>
            <a:ext cx="2408047" cy="1015663"/>
          </a:xfrm>
          <a:prstGeom prst="rect">
            <a:avLst/>
          </a:prstGeom>
          <a:noFill/>
        </p:spPr>
        <p:txBody>
          <a:bodyPr wrap="square" rtlCol="0">
            <a:spAutoFit/>
          </a:bodyPr>
          <a:lstStyle/>
          <a:p>
            <a:r>
              <a:rPr lang="fr-FR" sz="1200" b="1" dirty="0"/>
              <a:t>Je sais expliquer comment j’ai observé, tourné puis transformé un objet du jardin pour lui donner une nouvelle identité tout en permettant de reconnaître l’objet.</a:t>
            </a:r>
          </a:p>
        </p:txBody>
      </p:sp>
      <p:sp>
        <p:nvSpPr>
          <p:cNvPr id="29" name="Rectangle 28"/>
          <p:cNvSpPr/>
          <p:nvPr/>
        </p:nvSpPr>
        <p:spPr>
          <a:xfrm>
            <a:off x="3800304" y="4346931"/>
            <a:ext cx="2448726" cy="1068776"/>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0" name="ZoneTexte 29"/>
          <p:cNvSpPr txBox="1"/>
          <p:nvPr/>
        </p:nvSpPr>
        <p:spPr>
          <a:xfrm>
            <a:off x="3812286" y="4396617"/>
            <a:ext cx="2436744" cy="830997"/>
          </a:xfrm>
          <a:prstGeom prst="rect">
            <a:avLst/>
          </a:prstGeom>
          <a:noFill/>
        </p:spPr>
        <p:txBody>
          <a:bodyPr wrap="square" rtlCol="0">
            <a:spAutoFit/>
          </a:bodyPr>
          <a:lstStyle/>
          <a:p>
            <a:r>
              <a:rPr lang="fr-FR" sz="1200" b="1" dirty="0"/>
              <a:t>Je retiens qu’un objet détourné est un objet auquel on donne une nouvelle apparence ou une nouvelle signification</a:t>
            </a:r>
          </a:p>
        </p:txBody>
      </p:sp>
      <p:sp>
        <p:nvSpPr>
          <p:cNvPr id="31" name="Rectangle 30"/>
          <p:cNvSpPr/>
          <p:nvPr/>
        </p:nvSpPr>
        <p:spPr>
          <a:xfrm>
            <a:off x="6397504" y="4361986"/>
            <a:ext cx="2420029" cy="1050294"/>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2" name="ZoneTexte 31"/>
          <p:cNvSpPr txBox="1"/>
          <p:nvPr/>
        </p:nvSpPr>
        <p:spPr>
          <a:xfrm>
            <a:off x="6351001" y="4350435"/>
            <a:ext cx="2831319" cy="1200329"/>
          </a:xfrm>
          <a:prstGeom prst="rect">
            <a:avLst/>
          </a:prstGeom>
          <a:noFill/>
        </p:spPr>
        <p:txBody>
          <a:bodyPr wrap="square" rtlCol="0">
            <a:spAutoFit/>
          </a:bodyPr>
          <a:lstStyle/>
          <a:p>
            <a:r>
              <a:rPr lang="fr-FR" sz="1200" b="1" dirty="0"/>
              <a:t>Je suis attentif à ne pas retenir ma première idée trop rapidement. </a:t>
            </a:r>
          </a:p>
          <a:p>
            <a:r>
              <a:rPr lang="fr-FR" sz="1200" b="1" dirty="0"/>
              <a:t>Je prends le temps de tourner l’objet, de comparer plusieurs possibilités et de réaliser différents croquis avant de choisir la transformation de </a:t>
            </a:r>
            <a:r>
              <a:rPr lang="fr-FR" sz="1200" b="1"/>
              <a:t>mon objet.</a:t>
            </a:r>
            <a:endParaRPr lang="fr-FR" sz="1200" b="1" dirty="0"/>
          </a:p>
        </p:txBody>
      </p:sp>
      <p:sp>
        <p:nvSpPr>
          <p:cNvPr id="28" name="Rectangle 27"/>
          <p:cNvSpPr/>
          <p:nvPr/>
        </p:nvSpPr>
        <p:spPr>
          <a:xfrm>
            <a:off x="0" y="0"/>
            <a:ext cx="778723" cy="6858000"/>
          </a:xfrm>
          <a:prstGeom prst="rect">
            <a:avLst/>
          </a:prstGeom>
          <a:solidFill>
            <a:srgbClr val="6BE9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3" name="Rectangle 32"/>
          <p:cNvSpPr/>
          <p:nvPr/>
        </p:nvSpPr>
        <p:spPr>
          <a:xfrm>
            <a:off x="227626" y="0"/>
            <a:ext cx="551097" cy="6858000"/>
          </a:xfrm>
          <a:prstGeom prst="rect">
            <a:avLst/>
          </a:prstGeom>
          <a:solidFill>
            <a:srgbClr val="7618B0"/>
          </a:solidFill>
          <a:ln>
            <a:no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FR" sz="2800" b="1" dirty="0">
                <a:latin typeface="Arial"/>
                <a:cs typeface="Arial"/>
              </a:rPr>
              <a:t>CONNAISSANCES     </a:t>
            </a:r>
            <a:r>
              <a:rPr lang="fr-FR" sz="2000" b="1" dirty="0">
                <a:solidFill>
                  <a:srgbClr val="F2F2F2"/>
                </a:solidFill>
                <a:latin typeface="Arial"/>
                <a:cs typeface="Arial"/>
              </a:rPr>
              <a:t>S’approprier</a:t>
            </a:r>
          </a:p>
        </p:txBody>
      </p:sp>
      <p:sp>
        <p:nvSpPr>
          <p:cNvPr id="3" name="Rectangle à coins arrondis 33">
            <a:extLst>
              <a:ext uri="{FF2B5EF4-FFF2-40B4-BE49-F238E27FC236}">
                <a16:creationId xmlns:a16="http://schemas.microsoft.com/office/drawing/2014/main" id="{C9590448-8C1C-631D-B6CF-2499681BB681}"/>
              </a:ext>
            </a:extLst>
          </p:cNvPr>
          <p:cNvSpPr/>
          <p:nvPr/>
        </p:nvSpPr>
        <p:spPr>
          <a:xfrm>
            <a:off x="2902866" y="475034"/>
            <a:ext cx="4157180" cy="459866"/>
          </a:xfrm>
          <a:prstGeom prst="roundRect">
            <a:avLst/>
          </a:prstGeom>
          <a:noFill/>
          <a:ln>
            <a:solidFill>
              <a:srgbClr val="2D3B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FDC4282E-5476-1BF7-73E9-7BB8AAFBF300}"/>
              </a:ext>
            </a:extLst>
          </p:cNvPr>
          <p:cNvSpPr txBox="1"/>
          <p:nvPr/>
        </p:nvSpPr>
        <p:spPr>
          <a:xfrm>
            <a:off x="2902866" y="126886"/>
            <a:ext cx="4157180" cy="369332"/>
          </a:xfrm>
          <a:prstGeom prst="rect">
            <a:avLst/>
          </a:prstGeom>
          <a:noFill/>
        </p:spPr>
        <p:txBody>
          <a:bodyPr wrap="square" rtlCol="0">
            <a:spAutoFit/>
          </a:bodyPr>
          <a:lstStyle/>
          <a:p>
            <a:r>
              <a:rPr lang="fr-FR" b="1" dirty="0">
                <a:solidFill>
                  <a:srgbClr val="000000"/>
                </a:solidFill>
              </a:rPr>
              <a:t>Date :  à préciser (Périodes 4 à 6)</a:t>
            </a:r>
          </a:p>
        </p:txBody>
      </p:sp>
      <p:pic>
        <p:nvPicPr>
          <p:cNvPr id="9" name="Picture 2">
            <a:extLst>
              <a:ext uri="{FF2B5EF4-FFF2-40B4-BE49-F238E27FC236}">
                <a16:creationId xmlns:a16="http://schemas.microsoft.com/office/drawing/2014/main" id="{ACCCA4CC-CD6C-DE1F-ABD4-92E1E6407D69}"/>
              </a:ext>
            </a:extLst>
          </p:cNvPr>
          <p:cNvPicPr>
            <a:picLocks noChangeAspect="1" noChangeArrowheads="1"/>
          </p:cNvPicPr>
          <p:nvPr/>
        </p:nvPicPr>
        <p:blipFill>
          <a:blip r:embed="rId3"/>
          <a:srcRect/>
          <a:stretch>
            <a:fillRect/>
          </a:stretch>
        </p:blipFill>
        <p:spPr bwMode="auto">
          <a:xfrm>
            <a:off x="8087095" y="81068"/>
            <a:ext cx="739076" cy="969668"/>
          </a:xfrm>
          <a:prstGeom prst="rect">
            <a:avLst/>
          </a:prstGeom>
          <a:noFill/>
          <a:ln w="9525">
            <a:noFill/>
            <a:miter lim="800000"/>
            <a:headEnd/>
            <a:tailEnd/>
          </a:ln>
        </p:spPr>
      </p:pic>
      <p:pic>
        <p:nvPicPr>
          <p:cNvPr id="2" name="Image 1" descr="Une image contenant texte, conception&#10;&#10;Description générée automatiquement">
            <a:extLst>
              <a:ext uri="{FF2B5EF4-FFF2-40B4-BE49-F238E27FC236}">
                <a16:creationId xmlns:a16="http://schemas.microsoft.com/office/drawing/2014/main" id="{80CA4914-0A4F-E5DC-80FA-9CAFA6806C4C}"/>
              </a:ext>
            </a:extLst>
          </p:cNvPr>
          <p:cNvPicPr>
            <a:picLocks noChangeAspect="1"/>
          </p:cNvPicPr>
          <p:nvPr/>
        </p:nvPicPr>
        <p:blipFill rotWithShape="1">
          <a:blip r:embed="rId4">
            <a:extLst>
              <a:ext uri="{28A0092B-C50C-407E-A947-70E740481C1C}">
                <a14:useLocalDpi xmlns:a14="http://schemas.microsoft.com/office/drawing/2010/main" val="0"/>
              </a:ext>
            </a:extLst>
          </a:blip>
          <a:srcRect l="67961" t="4439" r="3128" b="52451"/>
          <a:stretch/>
        </p:blipFill>
        <p:spPr>
          <a:xfrm>
            <a:off x="955102" y="77635"/>
            <a:ext cx="1036849" cy="1048007"/>
          </a:xfrm>
          <a:prstGeom prst="rect">
            <a:avLst/>
          </a:prstGeom>
        </p:spPr>
      </p:pic>
      <p:sp>
        <p:nvSpPr>
          <p:cNvPr id="10" name="ZoneTexte 9">
            <a:extLst>
              <a:ext uri="{FF2B5EF4-FFF2-40B4-BE49-F238E27FC236}">
                <a16:creationId xmlns:a16="http://schemas.microsoft.com/office/drawing/2014/main" id="{90DB9165-25DE-4DAB-588B-29E8982990C0}"/>
              </a:ext>
            </a:extLst>
          </p:cNvPr>
          <p:cNvSpPr txBox="1"/>
          <p:nvPr/>
        </p:nvSpPr>
        <p:spPr>
          <a:xfrm>
            <a:off x="2902866" y="478140"/>
            <a:ext cx="4157179" cy="400110"/>
          </a:xfrm>
          <a:prstGeom prst="rect">
            <a:avLst/>
          </a:prstGeom>
          <a:noFill/>
        </p:spPr>
        <p:txBody>
          <a:bodyPr wrap="square" rtlCol="0">
            <a:spAutoFit/>
          </a:bodyPr>
          <a:lstStyle/>
          <a:p>
            <a:pPr algn="ctr"/>
            <a:r>
              <a:rPr lang="fr-FR" sz="2000" b="1" dirty="0">
                <a:latin typeface="Athelas Regular"/>
                <a:cs typeface="Athelas Regular"/>
              </a:rPr>
              <a:t>LES OBJETS DU JARDIN DÉTOURNÉS</a:t>
            </a:r>
          </a:p>
        </p:txBody>
      </p:sp>
    </p:spTree>
    <p:extLst>
      <p:ext uri="{BB962C8B-B14F-4D97-AF65-F5344CB8AC3E}">
        <p14:creationId xmlns:p14="http://schemas.microsoft.com/office/powerpoint/2010/main" val="3440356101"/>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718</TotalTime>
  <Words>1007</Words>
  <Application>Microsoft Macintosh PowerPoint</Application>
  <PresentationFormat>Affichage à l'écran (4:3)</PresentationFormat>
  <Paragraphs>108</Paragraphs>
  <Slides>4</Slides>
  <Notes>4</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vt:i4>
      </vt:variant>
    </vt:vector>
  </HeadingPairs>
  <TitlesOfParts>
    <vt:vector size="8" baseType="lpstr">
      <vt:lpstr>Arial</vt:lpstr>
      <vt:lpstr>Athelas Regular</vt:lpstr>
      <vt:lpstr>Calibri</vt:lpstr>
      <vt:lpstr>Thème Office</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 E-CAHIER PEAC</dc:title>
  <dc:subject>Tous cycles</dc:subject>
  <dc:creator>Mihimana ROTA</dc:creator>
  <cp:keywords/>
  <dc:description/>
  <cp:lastModifiedBy>TIARENUI BECQUET</cp:lastModifiedBy>
  <cp:revision>170</cp:revision>
  <dcterms:created xsi:type="dcterms:W3CDTF">2019-04-24T01:22:54Z</dcterms:created>
  <dcterms:modified xsi:type="dcterms:W3CDTF">2026-09-15T23:44:00Z</dcterms:modified>
  <cp:category/>
</cp:coreProperties>
</file>