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
  </p:notesMasterIdLst>
  <p:sldIdLst>
    <p:sldId id="271" r:id="rId2"/>
    <p:sldId id="265" r:id="rId3"/>
    <p:sldId id="266" r:id="rId4"/>
    <p:sldId id="267" r:id="rId5"/>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66FF"/>
    <a:srgbClr val="E9B4BE"/>
    <a:srgbClr val="C39222"/>
    <a:srgbClr val="146AD2"/>
    <a:srgbClr val="C02736"/>
    <a:srgbClr val="EF5061"/>
    <a:srgbClr val="AD0B4A"/>
    <a:srgbClr val="FDFFA0"/>
    <a:srgbClr val="FFE555"/>
    <a:srgbClr val="53BEF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5652" autoAdjust="0"/>
  </p:normalViewPr>
  <p:slideViewPr>
    <p:cSldViewPr snapToGrid="0" snapToObjects="1">
      <p:cViewPr varScale="1">
        <p:scale>
          <a:sx n="108" d="100"/>
          <a:sy n="108" d="100"/>
        </p:scale>
        <p:origin x="1760"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B7E8CDC-7DD6-DF49-BA3D-76ACAD662451}" type="datetimeFigureOut">
              <a:rPr lang="fr-FR" smtClean="0"/>
              <a:t>15/09/2026</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E3C3AB-206F-4947-A741-62D1A8AC8084}" type="slidenum">
              <a:rPr lang="fr-FR" smtClean="0"/>
              <a:t>‹N°›</a:t>
            </a:fld>
            <a:endParaRPr lang="fr-FR"/>
          </a:p>
        </p:txBody>
      </p:sp>
    </p:spTree>
    <p:extLst>
      <p:ext uri="{BB962C8B-B14F-4D97-AF65-F5344CB8AC3E}">
        <p14:creationId xmlns:p14="http://schemas.microsoft.com/office/powerpoint/2010/main" val="1297013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baseline="0" dirty="0"/>
          </a:p>
        </p:txBody>
      </p:sp>
      <p:sp>
        <p:nvSpPr>
          <p:cNvPr id="4" name="Espace réservé du numéro de diapositive 3"/>
          <p:cNvSpPr>
            <a:spLocks noGrp="1"/>
          </p:cNvSpPr>
          <p:nvPr>
            <p:ph type="sldNum" sz="quarter" idx="10"/>
          </p:nvPr>
        </p:nvSpPr>
        <p:spPr/>
        <p:txBody>
          <a:bodyPr/>
          <a:lstStyle/>
          <a:p>
            <a:fld id="{56E3C3AB-206F-4947-A741-62D1A8AC8084}" type="slidenum">
              <a:rPr lang="fr-FR" smtClean="0"/>
              <a:t>1</a:t>
            </a:fld>
            <a:endParaRPr lang="fr-FR"/>
          </a:p>
        </p:txBody>
      </p:sp>
    </p:spTree>
    <p:extLst>
      <p:ext uri="{BB962C8B-B14F-4D97-AF65-F5344CB8AC3E}">
        <p14:creationId xmlns:p14="http://schemas.microsoft.com/office/powerpoint/2010/main" val="30987843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6E3C3AB-206F-4947-A741-62D1A8AC8084}" type="slidenum">
              <a:rPr lang="fr-FR" smtClean="0"/>
              <a:t>2</a:t>
            </a:fld>
            <a:endParaRPr lang="fr-FR"/>
          </a:p>
        </p:txBody>
      </p:sp>
    </p:spTree>
    <p:extLst>
      <p:ext uri="{BB962C8B-B14F-4D97-AF65-F5344CB8AC3E}">
        <p14:creationId xmlns:p14="http://schemas.microsoft.com/office/powerpoint/2010/main" val="30987843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6E3C3AB-206F-4947-A741-62D1A8AC8084}" type="slidenum">
              <a:rPr lang="fr-FR" smtClean="0"/>
              <a:t>3</a:t>
            </a:fld>
            <a:endParaRPr lang="fr-FR"/>
          </a:p>
        </p:txBody>
      </p:sp>
    </p:spTree>
    <p:extLst>
      <p:ext uri="{BB962C8B-B14F-4D97-AF65-F5344CB8AC3E}">
        <p14:creationId xmlns:p14="http://schemas.microsoft.com/office/powerpoint/2010/main" val="30987843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6E3C3AB-206F-4947-A741-62D1A8AC8084}" type="slidenum">
              <a:rPr lang="fr-FR" smtClean="0"/>
              <a:t>4</a:t>
            </a:fld>
            <a:endParaRPr lang="fr-FR"/>
          </a:p>
        </p:txBody>
      </p:sp>
    </p:spTree>
    <p:extLst>
      <p:ext uri="{BB962C8B-B14F-4D97-AF65-F5344CB8AC3E}">
        <p14:creationId xmlns:p14="http://schemas.microsoft.com/office/powerpoint/2010/main" val="30987843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et modifiez le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DE8D75EE-F115-8A48-9A90-94A7C93EA08C}" type="datetimeFigureOut">
              <a:rPr lang="fr-FR" smtClean="0"/>
              <a:t>15/09/2026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7D727B1-AEE0-C04B-9BCC-59458CE081E8}" type="slidenum">
              <a:rPr lang="fr-FR" smtClean="0"/>
              <a:t>‹N°›</a:t>
            </a:fld>
            <a:endParaRPr lang="fr-FR"/>
          </a:p>
        </p:txBody>
      </p:sp>
    </p:spTree>
    <p:extLst>
      <p:ext uri="{BB962C8B-B14F-4D97-AF65-F5344CB8AC3E}">
        <p14:creationId xmlns:p14="http://schemas.microsoft.com/office/powerpoint/2010/main" val="30139773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DE8D75EE-F115-8A48-9A90-94A7C93EA08C}" type="datetimeFigureOut">
              <a:rPr lang="fr-FR" smtClean="0"/>
              <a:t>15/09/2026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7D727B1-AEE0-C04B-9BCC-59458CE081E8}" type="slidenum">
              <a:rPr lang="fr-FR" smtClean="0"/>
              <a:t>‹N°›</a:t>
            </a:fld>
            <a:endParaRPr lang="fr-FR"/>
          </a:p>
        </p:txBody>
      </p:sp>
    </p:spTree>
    <p:extLst>
      <p:ext uri="{BB962C8B-B14F-4D97-AF65-F5344CB8AC3E}">
        <p14:creationId xmlns:p14="http://schemas.microsoft.com/office/powerpoint/2010/main" val="3668719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et modifiez le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DE8D75EE-F115-8A48-9A90-94A7C93EA08C}" type="datetimeFigureOut">
              <a:rPr lang="fr-FR" smtClean="0"/>
              <a:t>15/09/2026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7D727B1-AEE0-C04B-9BCC-59458CE081E8}" type="slidenum">
              <a:rPr lang="fr-FR" smtClean="0"/>
              <a:t>‹N°›</a:t>
            </a:fld>
            <a:endParaRPr lang="fr-FR"/>
          </a:p>
        </p:txBody>
      </p:sp>
    </p:spTree>
    <p:extLst>
      <p:ext uri="{BB962C8B-B14F-4D97-AF65-F5344CB8AC3E}">
        <p14:creationId xmlns:p14="http://schemas.microsoft.com/office/powerpoint/2010/main" val="3872551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DE8D75EE-F115-8A48-9A90-94A7C93EA08C}" type="datetimeFigureOut">
              <a:rPr lang="fr-FR" smtClean="0"/>
              <a:t>15/09/2026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7D727B1-AEE0-C04B-9BCC-59458CE081E8}" type="slidenum">
              <a:rPr lang="fr-FR" smtClean="0"/>
              <a:t>‹N°›</a:t>
            </a:fld>
            <a:endParaRPr lang="fr-FR"/>
          </a:p>
        </p:txBody>
      </p:sp>
    </p:spTree>
    <p:extLst>
      <p:ext uri="{BB962C8B-B14F-4D97-AF65-F5344CB8AC3E}">
        <p14:creationId xmlns:p14="http://schemas.microsoft.com/office/powerpoint/2010/main" val="9779777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et modifiez le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DE8D75EE-F115-8A48-9A90-94A7C93EA08C}" type="datetimeFigureOut">
              <a:rPr lang="fr-FR" smtClean="0"/>
              <a:t>15/09/2026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07D727B1-AEE0-C04B-9BCC-59458CE081E8}" type="slidenum">
              <a:rPr lang="fr-FR" smtClean="0"/>
              <a:t>‹N°›</a:t>
            </a:fld>
            <a:endParaRPr lang="fr-FR"/>
          </a:p>
        </p:txBody>
      </p:sp>
    </p:spTree>
    <p:extLst>
      <p:ext uri="{BB962C8B-B14F-4D97-AF65-F5344CB8AC3E}">
        <p14:creationId xmlns:p14="http://schemas.microsoft.com/office/powerpoint/2010/main" val="16569220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e la date 2"/>
          <p:cNvSpPr>
            <a:spLocks noGrp="1"/>
          </p:cNvSpPr>
          <p:nvPr>
            <p:ph type="dt" sz="half" idx="10"/>
          </p:nvPr>
        </p:nvSpPr>
        <p:spPr/>
        <p:txBody>
          <a:bodyPr/>
          <a:lstStyle/>
          <a:p>
            <a:fld id="{DE8D75EE-F115-8A48-9A90-94A7C93EA08C}" type="datetimeFigureOut">
              <a:rPr lang="fr-FR" smtClean="0"/>
              <a:t>15/09/2026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07D727B1-AEE0-C04B-9BCC-59458CE081E8}" type="slidenum">
              <a:rPr lang="fr-FR" smtClean="0"/>
              <a:t>‹N°›</a:t>
            </a:fld>
            <a:endParaRPr lang="fr-FR"/>
          </a:p>
        </p:txBody>
      </p:sp>
    </p:spTree>
    <p:extLst>
      <p:ext uri="{BB962C8B-B14F-4D97-AF65-F5344CB8AC3E}">
        <p14:creationId xmlns:p14="http://schemas.microsoft.com/office/powerpoint/2010/main" val="26101129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DE8D75EE-F115-8A48-9A90-94A7C93EA08C}" type="datetimeFigureOut">
              <a:rPr lang="fr-FR" smtClean="0"/>
              <a:t>15/09/2026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07D727B1-AEE0-C04B-9BCC-59458CE081E8}" type="slidenum">
              <a:rPr lang="fr-FR" smtClean="0"/>
              <a:t>‹N°›</a:t>
            </a:fld>
            <a:endParaRPr lang="fr-FR"/>
          </a:p>
        </p:txBody>
      </p:sp>
    </p:spTree>
    <p:extLst>
      <p:ext uri="{BB962C8B-B14F-4D97-AF65-F5344CB8AC3E}">
        <p14:creationId xmlns:p14="http://schemas.microsoft.com/office/powerpoint/2010/main" val="26513572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et modifiez le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DE8D75EE-F115-8A48-9A90-94A7C93EA08C}" type="datetimeFigureOut">
              <a:rPr lang="fr-FR" smtClean="0"/>
              <a:t>15/09/2026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7D727B1-AEE0-C04B-9BCC-59458CE081E8}" type="slidenum">
              <a:rPr lang="fr-FR" smtClean="0"/>
              <a:t>‹N°›</a:t>
            </a:fld>
            <a:endParaRPr lang="fr-FR"/>
          </a:p>
        </p:txBody>
      </p:sp>
    </p:spTree>
    <p:extLst>
      <p:ext uri="{BB962C8B-B14F-4D97-AF65-F5344CB8AC3E}">
        <p14:creationId xmlns:p14="http://schemas.microsoft.com/office/powerpoint/2010/main" val="41035655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et modifiez le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DE8D75EE-F115-8A48-9A90-94A7C93EA08C}" type="datetimeFigureOut">
              <a:rPr lang="fr-FR" smtClean="0"/>
              <a:t>15/09/2026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07D727B1-AEE0-C04B-9BCC-59458CE081E8}" type="slidenum">
              <a:rPr lang="fr-FR" smtClean="0"/>
              <a:t>‹N°›</a:t>
            </a:fld>
            <a:endParaRPr lang="fr-FR"/>
          </a:p>
        </p:txBody>
      </p:sp>
    </p:spTree>
    <p:extLst>
      <p:ext uri="{BB962C8B-B14F-4D97-AF65-F5344CB8AC3E}">
        <p14:creationId xmlns:p14="http://schemas.microsoft.com/office/powerpoint/2010/main" val="34153681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DE8D75EE-F115-8A48-9A90-94A7C93EA08C}" type="datetimeFigureOut">
              <a:rPr lang="fr-FR" smtClean="0"/>
              <a:t>15/09/2026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7D727B1-AEE0-C04B-9BCC-59458CE081E8}" type="slidenum">
              <a:rPr lang="fr-FR" smtClean="0"/>
              <a:t>‹N°›</a:t>
            </a:fld>
            <a:endParaRPr lang="fr-FR"/>
          </a:p>
        </p:txBody>
      </p:sp>
    </p:spTree>
    <p:extLst>
      <p:ext uri="{BB962C8B-B14F-4D97-AF65-F5344CB8AC3E}">
        <p14:creationId xmlns:p14="http://schemas.microsoft.com/office/powerpoint/2010/main" val="25561634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et modifiez le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DE8D75EE-F115-8A48-9A90-94A7C93EA08C}" type="datetimeFigureOut">
              <a:rPr lang="fr-FR" smtClean="0"/>
              <a:t>15/09/2026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07D727B1-AEE0-C04B-9BCC-59458CE081E8}" type="slidenum">
              <a:rPr lang="fr-FR" smtClean="0"/>
              <a:t>‹N°›</a:t>
            </a:fld>
            <a:endParaRPr lang="fr-FR"/>
          </a:p>
        </p:txBody>
      </p:sp>
    </p:spTree>
    <p:extLst>
      <p:ext uri="{BB962C8B-B14F-4D97-AF65-F5344CB8AC3E}">
        <p14:creationId xmlns:p14="http://schemas.microsoft.com/office/powerpoint/2010/main" val="38772141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et modifiez le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8D75EE-F115-8A48-9A90-94A7C93EA08C}" type="datetimeFigureOut">
              <a:rPr lang="fr-FR" smtClean="0"/>
              <a:t>15/09/2026</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D727B1-AEE0-C04B-9BCC-59458CE081E8}" type="slidenum">
              <a:rPr lang="fr-FR" smtClean="0"/>
              <a:t>‹N°›</a:t>
            </a:fld>
            <a:endParaRPr lang="fr-FR"/>
          </a:p>
        </p:txBody>
      </p:sp>
    </p:spTree>
    <p:extLst>
      <p:ext uri="{BB962C8B-B14F-4D97-AF65-F5344CB8AC3E}">
        <p14:creationId xmlns:p14="http://schemas.microsoft.com/office/powerpoint/2010/main" val="5901630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766742" cy="6858000"/>
          </a:xfrm>
          <a:prstGeom prst="rect">
            <a:avLst/>
          </a:prstGeom>
          <a:solidFill>
            <a:srgbClr val="6BE9F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5" name="Rectangle à coins arrondis 4"/>
          <p:cNvSpPr/>
          <p:nvPr/>
        </p:nvSpPr>
        <p:spPr>
          <a:xfrm>
            <a:off x="2851323" y="852672"/>
            <a:ext cx="4157180" cy="682954"/>
          </a:xfrm>
          <a:prstGeom prst="roundRect">
            <a:avLst/>
          </a:prstGeom>
          <a:noFill/>
          <a:ln>
            <a:solidFill>
              <a:srgbClr val="2D3BD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0" name="ZoneTexte 9"/>
          <p:cNvSpPr txBox="1"/>
          <p:nvPr/>
        </p:nvSpPr>
        <p:spPr>
          <a:xfrm>
            <a:off x="2851323" y="962634"/>
            <a:ext cx="4157179" cy="400110"/>
          </a:xfrm>
          <a:prstGeom prst="rect">
            <a:avLst/>
          </a:prstGeom>
          <a:noFill/>
        </p:spPr>
        <p:txBody>
          <a:bodyPr wrap="square" rtlCol="0">
            <a:spAutoFit/>
          </a:bodyPr>
          <a:lstStyle/>
          <a:p>
            <a:pPr algn="ctr"/>
            <a:r>
              <a:rPr lang="fr-FR" sz="2000" b="1" dirty="0">
                <a:latin typeface="Athelas Regular"/>
                <a:cs typeface="Athelas Regular"/>
              </a:rPr>
              <a:t>LE SPECTACLE D’OMBRES AU CE2</a:t>
            </a:r>
          </a:p>
        </p:txBody>
      </p:sp>
      <p:sp>
        <p:nvSpPr>
          <p:cNvPr id="13" name="Rectangle à coins arrondis 12"/>
          <p:cNvSpPr/>
          <p:nvPr/>
        </p:nvSpPr>
        <p:spPr>
          <a:xfrm>
            <a:off x="994370" y="2123382"/>
            <a:ext cx="2225002" cy="2525500"/>
          </a:xfrm>
          <a:prstGeom prst="roundRect">
            <a:avLst>
              <a:gd name="adj" fmla="val 9077"/>
            </a:avLst>
          </a:prstGeom>
          <a:solidFill>
            <a:srgbClr val="FDFFA0">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4" name="ZoneTexte 13"/>
          <p:cNvSpPr txBox="1"/>
          <p:nvPr/>
        </p:nvSpPr>
        <p:spPr>
          <a:xfrm>
            <a:off x="905571" y="2467430"/>
            <a:ext cx="2225001" cy="2092881"/>
          </a:xfrm>
          <a:prstGeom prst="rect">
            <a:avLst/>
          </a:prstGeom>
          <a:noFill/>
        </p:spPr>
        <p:txBody>
          <a:bodyPr wrap="square" rtlCol="0">
            <a:spAutoFit/>
          </a:bodyPr>
          <a:lstStyle/>
          <a:p>
            <a:pPr algn="ctr"/>
            <a:r>
              <a:rPr lang="fr-FR" dirty="0">
                <a:latin typeface="Athelas Regular"/>
                <a:cs typeface="Athelas Regular"/>
              </a:rPr>
              <a:t>ÉCRITS</a:t>
            </a:r>
          </a:p>
          <a:p>
            <a:pPr algn="ctr"/>
            <a:r>
              <a:rPr lang="fr-FR" sz="1400" i="1" dirty="0">
                <a:solidFill>
                  <a:srgbClr val="3366FF"/>
                </a:solidFill>
              </a:rPr>
              <a:t>Nous devions créer, par groupes de deux à quatre élèves, un court spectacle d’ombres racontant un moment de la vie quotidienne, puis le présenter au public lors de la fête de l’école.</a:t>
            </a:r>
            <a:endParaRPr lang="fr-FR" sz="1400" i="1" dirty="0">
              <a:solidFill>
                <a:srgbClr val="3366FF"/>
              </a:solidFill>
              <a:latin typeface="Athelas Regular"/>
              <a:cs typeface="Athelas Regular"/>
            </a:endParaRPr>
          </a:p>
        </p:txBody>
      </p:sp>
      <p:sp>
        <p:nvSpPr>
          <p:cNvPr id="15" name="Ellipse 14"/>
          <p:cNvSpPr/>
          <p:nvPr/>
        </p:nvSpPr>
        <p:spPr>
          <a:xfrm>
            <a:off x="3630053" y="2123382"/>
            <a:ext cx="2635677" cy="2525500"/>
          </a:xfrm>
          <a:prstGeom prst="ellips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6" name="ZoneTexte 15"/>
          <p:cNvSpPr txBox="1"/>
          <p:nvPr/>
        </p:nvSpPr>
        <p:spPr>
          <a:xfrm>
            <a:off x="3778758" y="2277606"/>
            <a:ext cx="2575771" cy="1917897"/>
          </a:xfrm>
          <a:prstGeom prst="rect">
            <a:avLst/>
          </a:prstGeom>
          <a:noFill/>
        </p:spPr>
        <p:txBody>
          <a:bodyPr wrap="square" rtlCol="0">
            <a:spAutoFit/>
          </a:bodyPr>
          <a:lstStyle/>
          <a:p>
            <a:pPr algn="ctr">
              <a:lnSpc>
                <a:spcPct val="120000"/>
              </a:lnSpc>
            </a:pPr>
            <a:r>
              <a:rPr lang="fr-FR" dirty="0">
                <a:solidFill>
                  <a:srgbClr val="000000"/>
                </a:solidFill>
                <a:latin typeface="Athelas Regular"/>
                <a:cs typeface="Athelas Regular"/>
              </a:rPr>
              <a:t>DOMAINES ARTISTIQUES</a:t>
            </a:r>
          </a:p>
          <a:p>
            <a:pPr>
              <a:lnSpc>
                <a:spcPct val="120000"/>
              </a:lnSpc>
            </a:pPr>
            <a:r>
              <a:rPr lang="fr-FR" sz="1600" dirty="0">
                <a:solidFill>
                  <a:srgbClr val="3366FF"/>
                </a:solidFill>
                <a:latin typeface="Athelas Regular"/>
                <a:cs typeface="Athelas Regular"/>
              </a:rPr>
              <a:t>Domaine dominant: </a:t>
            </a:r>
          </a:p>
          <a:p>
            <a:pPr>
              <a:lnSpc>
                <a:spcPct val="120000"/>
              </a:lnSpc>
            </a:pPr>
            <a:r>
              <a:rPr lang="fr-FR" sz="1600" dirty="0">
                <a:solidFill>
                  <a:srgbClr val="3366FF"/>
                </a:solidFill>
                <a:latin typeface="Athelas Regular"/>
                <a:cs typeface="Athelas Regular"/>
              </a:rPr>
              <a:t>Arts du spectacle vivant</a:t>
            </a:r>
          </a:p>
          <a:p>
            <a:pPr>
              <a:lnSpc>
                <a:spcPct val="120000"/>
              </a:lnSpc>
            </a:pPr>
            <a:r>
              <a:rPr lang="fr-FR" sz="1600" dirty="0">
                <a:solidFill>
                  <a:srgbClr val="3366FF"/>
                </a:solidFill>
                <a:latin typeface="Athelas Regular"/>
                <a:cs typeface="Athelas Regular"/>
              </a:rPr>
              <a:t>Autre domaine : </a:t>
            </a:r>
          </a:p>
          <a:p>
            <a:pPr>
              <a:lnSpc>
                <a:spcPct val="120000"/>
              </a:lnSpc>
            </a:pPr>
            <a:r>
              <a:rPr lang="fr-FR" sz="1600" dirty="0">
                <a:solidFill>
                  <a:srgbClr val="3366FF"/>
                </a:solidFill>
                <a:latin typeface="Athelas Regular"/>
                <a:cs typeface="Athelas Regular"/>
              </a:rPr>
              <a:t>Arts visuels</a:t>
            </a:r>
          </a:p>
        </p:txBody>
      </p:sp>
      <p:sp>
        <p:nvSpPr>
          <p:cNvPr id="17" name="Rectangle à coins arrondis 16"/>
          <p:cNvSpPr/>
          <p:nvPr/>
        </p:nvSpPr>
        <p:spPr>
          <a:xfrm>
            <a:off x="6637112" y="1885558"/>
            <a:ext cx="2225002" cy="2763324"/>
          </a:xfrm>
          <a:prstGeom prst="roundRect">
            <a:avLst>
              <a:gd name="adj" fmla="val 9077"/>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8" name="ZoneTexte 17"/>
          <p:cNvSpPr txBox="1"/>
          <p:nvPr/>
        </p:nvSpPr>
        <p:spPr>
          <a:xfrm>
            <a:off x="6630520" y="1978948"/>
            <a:ext cx="2225001" cy="2148280"/>
          </a:xfrm>
          <a:prstGeom prst="rect">
            <a:avLst/>
          </a:prstGeom>
          <a:noFill/>
        </p:spPr>
        <p:txBody>
          <a:bodyPr wrap="square" rtlCol="0">
            <a:spAutoFit/>
          </a:bodyPr>
          <a:lstStyle/>
          <a:p>
            <a:pPr algn="ctr">
              <a:lnSpc>
                <a:spcPct val="120000"/>
              </a:lnSpc>
            </a:pPr>
            <a:r>
              <a:rPr lang="fr-FR" dirty="0">
                <a:latin typeface="Athelas Regular"/>
                <a:cs typeface="Athelas Regular"/>
              </a:rPr>
              <a:t>PRODUCTIONS : </a:t>
            </a:r>
          </a:p>
          <a:p>
            <a:r>
              <a:rPr lang="fr-FR" sz="1600" i="1" dirty="0">
                <a:solidFill>
                  <a:srgbClr val="3366FF"/>
                </a:solidFill>
              </a:rPr>
              <a:t>Exemple: Nous avons créé un spectacle d’ombres qui raconte une promenade au bord de la mer interrompue par un grand coup de vent</a:t>
            </a:r>
            <a:r>
              <a:rPr lang="fr-FR" sz="1600" dirty="0"/>
              <a:t>.</a:t>
            </a:r>
            <a:endParaRPr lang="fr-FR" sz="1600" dirty="0">
              <a:solidFill>
                <a:srgbClr val="3366FF"/>
              </a:solidFill>
              <a:latin typeface="Athelas Regular"/>
              <a:cs typeface="Athelas Regular"/>
            </a:endParaRPr>
          </a:p>
        </p:txBody>
      </p:sp>
      <p:sp>
        <p:nvSpPr>
          <p:cNvPr id="19" name="Rectangle à coins arrondis 18"/>
          <p:cNvSpPr/>
          <p:nvPr/>
        </p:nvSpPr>
        <p:spPr>
          <a:xfrm>
            <a:off x="1006350" y="5092204"/>
            <a:ext cx="7819822" cy="1413835"/>
          </a:xfrm>
          <a:prstGeom prst="roundRect">
            <a:avLst>
              <a:gd name="adj" fmla="val 9077"/>
            </a:avLst>
          </a:prstGeom>
          <a:solidFill>
            <a:srgbClr val="FDFFA0">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0" name="ZoneTexte 19"/>
          <p:cNvSpPr txBox="1"/>
          <p:nvPr/>
        </p:nvSpPr>
        <p:spPr>
          <a:xfrm>
            <a:off x="1117094" y="5281183"/>
            <a:ext cx="7709074" cy="1107996"/>
          </a:xfrm>
          <a:prstGeom prst="rect">
            <a:avLst/>
          </a:prstGeom>
          <a:noFill/>
        </p:spPr>
        <p:txBody>
          <a:bodyPr wrap="square" rtlCol="0">
            <a:spAutoFit/>
          </a:bodyPr>
          <a:lstStyle/>
          <a:p>
            <a:r>
              <a:rPr lang="fr-FR" dirty="0">
                <a:latin typeface="Athelas Regular"/>
                <a:cs typeface="Athelas Regular"/>
              </a:rPr>
              <a:t>MES IMPRESSIONS - MON RESSENTI</a:t>
            </a:r>
            <a:r>
              <a:rPr lang="mr-IN" dirty="0">
                <a:latin typeface="Athelas Regular"/>
                <a:cs typeface="Athelas Regular"/>
              </a:rPr>
              <a:t>…</a:t>
            </a:r>
            <a:r>
              <a:rPr lang="fr-FR" dirty="0">
                <a:latin typeface="Athelas Regular"/>
                <a:cs typeface="Athelas Regular"/>
              </a:rPr>
              <a:t> </a:t>
            </a:r>
            <a:r>
              <a:rPr lang="fr-FR" sz="1600" dirty="0">
                <a:solidFill>
                  <a:srgbClr val="3366FF"/>
                </a:solidFill>
                <a:latin typeface="Athelas Regular"/>
                <a:cs typeface="Athelas Regular"/>
              </a:rPr>
              <a:t>(pour l’ensemble du projet)</a:t>
            </a:r>
          </a:p>
          <a:p>
            <a:r>
              <a:rPr lang="fr-FR" sz="1600" i="1" dirty="0">
                <a:solidFill>
                  <a:srgbClr val="3366FF"/>
                </a:solidFill>
              </a:rPr>
              <a:t>Au début, j’étais inquiet parce que je ne savais pas si le public comprendrait notre histoire. J’ai aimé chercher des formes avec mes camarades. J’étais fier quand notre silhouette est devenue lisible sur l’écran.</a:t>
            </a:r>
            <a:r>
              <a:rPr lang="fr-FR" sz="1600" i="1" dirty="0">
                <a:solidFill>
                  <a:srgbClr val="3366FF"/>
                </a:solidFill>
                <a:latin typeface="Athelas Regular"/>
                <a:cs typeface="Athelas Regular"/>
              </a:rPr>
              <a:t> </a:t>
            </a:r>
          </a:p>
        </p:txBody>
      </p:sp>
      <p:sp>
        <p:nvSpPr>
          <p:cNvPr id="2" name="ZoneTexte 1"/>
          <p:cNvSpPr txBox="1"/>
          <p:nvPr/>
        </p:nvSpPr>
        <p:spPr>
          <a:xfrm>
            <a:off x="2851323" y="251694"/>
            <a:ext cx="4157180" cy="369332"/>
          </a:xfrm>
          <a:prstGeom prst="rect">
            <a:avLst/>
          </a:prstGeom>
          <a:noFill/>
        </p:spPr>
        <p:txBody>
          <a:bodyPr wrap="square" rtlCol="0">
            <a:spAutoFit/>
          </a:bodyPr>
          <a:lstStyle/>
          <a:p>
            <a:r>
              <a:rPr lang="fr-FR" b="1" dirty="0">
                <a:solidFill>
                  <a:srgbClr val="000000"/>
                </a:solidFill>
              </a:rPr>
              <a:t>Date : à préciser (Périodes 4 à 6)</a:t>
            </a:r>
          </a:p>
        </p:txBody>
      </p:sp>
      <p:pic>
        <p:nvPicPr>
          <p:cNvPr id="8" name="Picture 2">
            <a:extLst>
              <a:ext uri="{FF2B5EF4-FFF2-40B4-BE49-F238E27FC236}">
                <a16:creationId xmlns:a16="http://schemas.microsoft.com/office/drawing/2014/main" id="{FC7BCA1F-46C8-0515-AE5E-5C6C9ADC68EE}"/>
              </a:ext>
            </a:extLst>
          </p:cNvPr>
          <p:cNvPicPr>
            <a:picLocks noChangeAspect="1" noChangeArrowheads="1"/>
          </p:cNvPicPr>
          <p:nvPr/>
        </p:nvPicPr>
        <p:blipFill>
          <a:blip r:embed="rId3"/>
          <a:srcRect/>
          <a:stretch>
            <a:fillRect/>
          </a:stretch>
        </p:blipFill>
        <p:spPr bwMode="auto">
          <a:xfrm>
            <a:off x="7554317" y="174531"/>
            <a:ext cx="1190625" cy="1562100"/>
          </a:xfrm>
          <a:prstGeom prst="rect">
            <a:avLst/>
          </a:prstGeom>
          <a:noFill/>
          <a:ln w="9525">
            <a:noFill/>
            <a:miter lim="800000"/>
            <a:headEnd/>
            <a:tailEnd/>
          </a:ln>
        </p:spPr>
      </p:pic>
      <p:pic>
        <p:nvPicPr>
          <p:cNvPr id="4" name="Image 3" descr="Une image contenant texte, conception&#10;&#10;Description générée automatiquement">
            <a:extLst>
              <a:ext uri="{FF2B5EF4-FFF2-40B4-BE49-F238E27FC236}">
                <a16:creationId xmlns:a16="http://schemas.microsoft.com/office/drawing/2014/main" id="{55CECB16-5C99-AF36-D364-6E3446FDAE57}"/>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905570" y="174530"/>
            <a:ext cx="1492595" cy="1505529"/>
          </a:xfrm>
          <a:prstGeom prst="rect">
            <a:avLst/>
          </a:prstGeom>
        </p:spPr>
      </p:pic>
    </p:spTree>
    <p:extLst>
      <p:ext uri="{BB962C8B-B14F-4D97-AF65-F5344CB8AC3E}">
        <p14:creationId xmlns:p14="http://schemas.microsoft.com/office/powerpoint/2010/main" val="40571968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à coins arrondis 12"/>
          <p:cNvSpPr/>
          <p:nvPr/>
        </p:nvSpPr>
        <p:spPr>
          <a:xfrm>
            <a:off x="778724" y="1372465"/>
            <a:ext cx="2779440" cy="2981667"/>
          </a:xfrm>
          <a:prstGeom prst="roundRect">
            <a:avLst>
              <a:gd name="adj" fmla="val 9077"/>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4" name="ZoneTexte 13"/>
          <p:cNvSpPr txBox="1"/>
          <p:nvPr/>
        </p:nvSpPr>
        <p:spPr>
          <a:xfrm>
            <a:off x="958432" y="1441488"/>
            <a:ext cx="2420028" cy="1181862"/>
          </a:xfrm>
          <a:prstGeom prst="rect">
            <a:avLst/>
          </a:prstGeom>
          <a:noFill/>
        </p:spPr>
        <p:txBody>
          <a:bodyPr wrap="square" rtlCol="0">
            <a:spAutoFit/>
          </a:bodyPr>
          <a:lstStyle/>
          <a:p>
            <a:pPr algn="ctr">
              <a:lnSpc>
                <a:spcPct val="120000"/>
              </a:lnSpc>
            </a:pPr>
            <a:r>
              <a:rPr lang="fr-FR" sz="1200" dirty="0">
                <a:latin typeface="Athelas Regular"/>
                <a:cs typeface="Athelas Regular"/>
              </a:rPr>
              <a:t>PROFESSIONNEL(S) DES ARTS ET DE LA CULTURE</a:t>
            </a:r>
          </a:p>
          <a:p>
            <a:pPr algn="ctr"/>
            <a:r>
              <a:rPr lang="fr-FR" sz="1400" b="1" dirty="0">
                <a:solidFill>
                  <a:srgbClr val="3366FF"/>
                </a:solidFill>
              </a:rPr>
              <a:t>La compagnie </a:t>
            </a:r>
            <a:r>
              <a:rPr lang="fr-FR" sz="1400" b="1" dirty="0" err="1">
                <a:solidFill>
                  <a:srgbClr val="3366FF"/>
                </a:solidFill>
              </a:rPr>
              <a:t>Pilobolus</a:t>
            </a:r>
            <a:br>
              <a:rPr lang="fr-FR" sz="1400" dirty="0">
                <a:solidFill>
                  <a:srgbClr val="3366FF"/>
                </a:solidFill>
              </a:rPr>
            </a:br>
            <a:r>
              <a:rPr lang="fr-FR" sz="1400" dirty="0">
                <a:solidFill>
                  <a:srgbClr val="3366FF"/>
                </a:solidFill>
              </a:rPr>
              <a:t>Compagnie américaine de danse et de théâtre corporel</a:t>
            </a:r>
            <a:endParaRPr lang="fr-FR" sz="1600" dirty="0">
              <a:solidFill>
                <a:srgbClr val="3366FF"/>
              </a:solidFill>
              <a:latin typeface="Athelas Regular"/>
              <a:cs typeface="Athelas Regular"/>
            </a:endParaRPr>
          </a:p>
        </p:txBody>
      </p:sp>
      <p:sp>
        <p:nvSpPr>
          <p:cNvPr id="19" name="Rectangle à coins arrondis 18"/>
          <p:cNvSpPr/>
          <p:nvPr/>
        </p:nvSpPr>
        <p:spPr>
          <a:xfrm>
            <a:off x="1162092" y="5595433"/>
            <a:ext cx="7664079" cy="1052186"/>
          </a:xfrm>
          <a:prstGeom prst="roundRect">
            <a:avLst>
              <a:gd name="adj" fmla="val 9077"/>
            </a:avLst>
          </a:prstGeom>
          <a:solidFill>
            <a:srgbClr val="FDFFA0">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0" name="ZoneTexte 19"/>
          <p:cNvSpPr txBox="1"/>
          <p:nvPr/>
        </p:nvSpPr>
        <p:spPr>
          <a:xfrm>
            <a:off x="1133867" y="5497342"/>
            <a:ext cx="7664079" cy="781752"/>
          </a:xfrm>
          <a:prstGeom prst="rect">
            <a:avLst/>
          </a:prstGeom>
          <a:noFill/>
        </p:spPr>
        <p:txBody>
          <a:bodyPr wrap="square" rtlCol="0">
            <a:spAutoFit/>
          </a:bodyPr>
          <a:lstStyle/>
          <a:p>
            <a:pPr>
              <a:lnSpc>
                <a:spcPct val="140000"/>
              </a:lnSpc>
            </a:pPr>
            <a:r>
              <a:rPr lang="fr-FR" sz="1200" dirty="0">
                <a:latin typeface="Athelas Regular"/>
                <a:cs typeface="Athelas Regular"/>
              </a:rPr>
              <a:t>PRODUCTION PLURILINGUE</a:t>
            </a:r>
          </a:p>
          <a:p>
            <a:r>
              <a:rPr lang="fr-FR" sz="1400" i="1" dirty="0">
                <a:solidFill>
                  <a:srgbClr val="3366FF"/>
                </a:solidFill>
              </a:rPr>
              <a:t>J’ai appris que le théâtre d’ombres corporelles est un récit joué sans parole, à partir de silhouettes produites par les corps placés entre une source lumineuse et un écran.</a:t>
            </a:r>
            <a:endParaRPr lang="fr-FR" sz="1400" i="1" dirty="0">
              <a:solidFill>
                <a:srgbClr val="3366FF"/>
              </a:solidFill>
              <a:latin typeface="+mj-lt"/>
              <a:cs typeface="Athelas Regular"/>
            </a:endParaRPr>
          </a:p>
        </p:txBody>
      </p:sp>
      <p:sp>
        <p:nvSpPr>
          <p:cNvPr id="22" name="Rectangle à coins arrondis 21"/>
          <p:cNvSpPr/>
          <p:nvPr/>
        </p:nvSpPr>
        <p:spPr>
          <a:xfrm>
            <a:off x="3690082" y="1164088"/>
            <a:ext cx="2436744" cy="3212056"/>
          </a:xfrm>
          <a:prstGeom prst="roundRect">
            <a:avLst>
              <a:gd name="adj" fmla="val 9077"/>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fr-FR" sz="1400" dirty="0">
              <a:solidFill>
                <a:srgbClr val="3366FF"/>
              </a:solidFill>
              <a:latin typeface="Athelas Regular"/>
              <a:cs typeface="Athelas Regular"/>
            </a:endParaRPr>
          </a:p>
        </p:txBody>
      </p:sp>
      <p:sp>
        <p:nvSpPr>
          <p:cNvPr id="23" name="ZoneTexte 22"/>
          <p:cNvSpPr txBox="1"/>
          <p:nvPr/>
        </p:nvSpPr>
        <p:spPr>
          <a:xfrm>
            <a:off x="3623229" y="1210139"/>
            <a:ext cx="2436744" cy="2105192"/>
          </a:xfrm>
          <a:prstGeom prst="rect">
            <a:avLst/>
          </a:prstGeom>
          <a:noFill/>
        </p:spPr>
        <p:txBody>
          <a:bodyPr wrap="square" rtlCol="0">
            <a:spAutoFit/>
          </a:bodyPr>
          <a:lstStyle/>
          <a:p>
            <a:pPr algn="ctr">
              <a:lnSpc>
                <a:spcPct val="120000"/>
              </a:lnSpc>
            </a:pPr>
            <a:r>
              <a:rPr lang="fr-FR" sz="1200" dirty="0">
                <a:latin typeface="Athelas Regular"/>
                <a:cs typeface="Athelas Regular"/>
              </a:rPr>
              <a:t>STRUCTURE(S) CULTURELLE(S)</a:t>
            </a:r>
          </a:p>
          <a:p>
            <a:pPr algn="ctr">
              <a:lnSpc>
                <a:spcPct val="120000"/>
              </a:lnSpc>
            </a:pPr>
            <a:r>
              <a:rPr lang="fr-FR" sz="1400" dirty="0">
                <a:solidFill>
                  <a:srgbClr val="3366FF"/>
                </a:solidFill>
                <a:latin typeface="Athelas Regular"/>
                <a:cs typeface="Athelas Regular"/>
              </a:rPr>
              <a:t>Le théâtre d’ombres</a:t>
            </a:r>
          </a:p>
          <a:p>
            <a:pPr algn="ctr">
              <a:lnSpc>
                <a:spcPct val="120000"/>
              </a:lnSpc>
            </a:pPr>
            <a:r>
              <a:rPr lang="fr-FR" sz="1400" b="1" dirty="0" err="1">
                <a:solidFill>
                  <a:srgbClr val="3366FF"/>
                </a:solidFill>
              </a:rPr>
              <a:t>Pilobolus</a:t>
            </a:r>
            <a:r>
              <a:rPr lang="fr-FR" sz="1400" b="1" dirty="0">
                <a:solidFill>
                  <a:srgbClr val="3366FF"/>
                </a:solidFill>
              </a:rPr>
              <a:t>, </a:t>
            </a:r>
            <a:r>
              <a:rPr lang="fr-FR" sz="1400" b="1" i="1" dirty="0" err="1">
                <a:solidFill>
                  <a:srgbClr val="3366FF"/>
                </a:solidFill>
              </a:rPr>
              <a:t>Shadowland</a:t>
            </a:r>
            <a:r>
              <a:rPr lang="fr-FR" sz="1400" b="1" dirty="0">
                <a:solidFill>
                  <a:srgbClr val="3366FF"/>
                </a:solidFill>
              </a:rPr>
              <a:t>, 2009</a:t>
            </a:r>
            <a:br>
              <a:rPr lang="fr-FR" sz="1400" dirty="0">
                <a:solidFill>
                  <a:srgbClr val="3366FF"/>
                </a:solidFill>
              </a:rPr>
            </a:br>
            <a:r>
              <a:rPr lang="fr-FR" sz="1400" dirty="0">
                <a:solidFill>
                  <a:srgbClr val="3366FF"/>
                </a:solidFill>
              </a:rPr>
              <a:t>Spectacle chorégraphique associant danse, théâtre d’ombres et illusions visuelles</a:t>
            </a:r>
            <a:endParaRPr lang="fr-FR" sz="1400" dirty="0">
              <a:solidFill>
                <a:srgbClr val="3366FF"/>
              </a:solidFill>
              <a:latin typeface="Athelas Regular"/>
            </a:endParaRPr>
          </a:p>
          <a:p>
            <a:pPr algn="ctr">
              <a:lnSpc>
                <a:spcPct val="120000"/>
              </a:lnSpc>
            </a:pPr>
            <a:endParaRPr lang="fr-FR" sz="1400" dirty="0">
              <a:solidFill>
                <a:srgbClr val="3366FF"/>
              </a:solidFill>
              <a:latin typeface="Athelas Regular"/>
              <a:cs typeface="Athelas Regular"/>
            </a:endParaRPr>
          </a:p>
          <a:p>
            <a:pPr algn="ctr">
              <a:lnSpc>
                <a:spcPct val="120000"/>
              </a:lnSpc>
            </a:pPr>
            <a:endParaRPr lang="fr-FR" sz="1400" dirty="0">
              <a:solidFill>
                <a:srgbClr val="3366FF"/>
              </a:solidFill>
              <a:latin typeface="Athelas Regular"/>
              <a:cs typeface="Athelas Regular"/>
            </a:endParaRPr>
          </a:p>
        </p:txBody>
      </p:sp>
      <p:sp>
        <p:nvSpPr>
          <p:cNvPr id="24" name="Rectangle à coins arrondis 23"/>
          <p:cNvSpPr/>
          <p:nvPr/>
        </p:nvSpPr>
        <p:spPr>
          <a:xfrm>
            <a:off x="6193679" y="1125736"/>
            <a:ext cx="2779439" cy="3321786"/>
          </a:xfrm>
          <a:prstGeom prst="roundRect">
            <a:avLst>
              <a:gd name="adj" fmla="val 9077"/>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5" name="ZoneTexte 24"/>
          <p:cNvSpPr txBox="1"/>
          <p:nvPr/>
        </p:nvSpPr>
        <p:spPr>
          <a:xfrm>
            <a:off x="6289819" y="1164088"/>
            <a:ext cx="2416681" cy="2364622"/>
          </a:xfrm>
          <a:prstGeom prst="rect">
            <a:avLst/>
          </a:prstGeom>
          <a:noFill/>
        </p:spPr>
        <p:txBody>
          <a:bodyPr wrap="square" rtlCol="0">
            <a:spAutoFit/>
          </a:bodyPr>
          <a:lstStyle/>
          <a:p>
            <a:pPr algn="ctr">
              <a:lnSpc>
                <a:spcPct val="120000"/>
              </a:lnSpc>
            </a:pPr>
            <a:r>
              <a:rPr lang="fr-FR" sz="1200" dirty="0">
                <a:latin typeface="Athelas Regular"/>
                <a:cs typeface="Athelas Regular"/>
              </a:rPr>
              <a:t>OBJETS D’ART ET DE CULTURE</a:t>
            </a:r>
          </a:p>
          <a:p>
            <a:pPr algn="ctr">
              <a:lnSpc>
                <a:spcPct val="120000"/>
              </a:lnSpc>
            </a:pPr>
            <a:r>
              <a:rPr lang="fr-FR" sz="1400" dirty="0">
                <a:solidFill>
                  <a:srgbClr val="3366FF"/>
                </a:solidFill>
                <a:latin typeface="Athelas Regular"/>
                <a:cs typeface="Athelas Regular"/>
              </a:rPr>
              <a:t>Les ombres corporelles</a:t>
            </a:r>
          </a:p>
          <a:p>
            <a:pPr algn="ctr">
              <a:lnSpc>
                <a:spcPct val="120000"/>
              </a:lnSpc>
            </a:pPr>
            <a:r>
              <a:rPr lang="fr-FR" sz="1400" dirty="0">
                <a:solidFill>
                  <a:srgbClr val="3366FF"/>
                </a:solidFill>
              </a:rPr>
              <a:t>J’ai observé un extrait intitulé </a:t>
            </a:r>
            <a:r>
              <a:rPr lang="fr-FR" sz="1400" i="1" dirty="0">
                <a:solidFill>
                  <a:srgbClr val="3366FF"/>
                </a:solidFill>
              </a:rPr>
              <a:t>The Transformation</a:t>
            </a:r>
            <a:r>
              <a:rPr lang="fr-FR" sz="1400" dirty="0">
                <a:solidFill>
                  <a:srgbClr val="3366FF"/>
                </a:solidFill>
              </a:rPr>
              <a:t>. Les artistes assemblent leurs corps pour faire apparaître une créature imaginaire, puis transforment progressivement cette silhouette.</a:t>
            </a:r>
            <a:endParaRPr lang="fr-FR" sz="1400" dirty="0">
              <a:solidFill>
                <a:srgbClr val="3366FF"/>
              </a:solidFill>
              <a:latin typeface="Athelas Regular"/>
              <a:cs typeface="Athelas Regular"/>
            </a:endParaRPr>
          </a:p>
        </p:txBody>
      </p:sp>
      <p:sp>
        <p:nvSpPr>
          <p:cNvPr id="6" name="Rectangle 5"/>
          <p:cNvSpPr/>
          <p:nvPr/>
        </p:nvSpPr>
        <p:spPr>
          <a:xfrm>
            <a:off x="1162093" y="4600955"/>
            <a:ext cx="2396070" cy="718899"/>
          </a:xfrm>
          <a:prstGeom prst="rect">
            <a:avLst/>
          </a:prstGeom>
          <a:solidFill>
            <a:srgbClr val="FDFFA0">
              <a:alpha val="75000"/>
            </a:srgbClr>
          </a:solidFill>
          <a:ln w="9525"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7" name="ZoneTexte 6"/>
          <p:cNvSpPr txBox="1"/>
          <p:nvPr/>
        </p:nvSpPr>
        <p:spPr>
          <a:xfrm>
            <a:off x="1221996" y="4598193"/>
            <a:ext cx="2252304" cy="646331"/>
          </a:xfrm>
          <a:prstGeom prst="rect">
            <a:avLst/>
          </a:prstGeom>
          <a:noFill/>
        </p:spPr>
        <p:txBody>
          <a:bodyPr wrap="square" rtlCol="0">
            <a:spAutoFit/>
          </a:bodyPr>
          <a:lstStyle/>
          <a:p>
            <a:r>
              <a:rPr lang="fr-FR" sz="1200" b="1" dirty="0"/>
              <a:t>J’ai découvert le spectacle d’ombre grâce à la compagnie </a:t>
            </a:r>
            <a:r>
              <a:rPr lang="fr-FR" sz="1200" b="1" dirty="0" err="1"/>
              <a:t>PiloBolus</a:t>
            </a:r>
            <a:r>
              <a:rPr lang="fr-FR" sz="1200" b="1" dirty="0"/>
              <a:t>.</a:t>
            </a:r>
          </a:p>
        </p:txBody>
      </p:sp>
      <p:sp>
        <p:nvSpPr>
          <p:cNvPr id="29" name="Rectangle 28"/>
          <p:cNvSpPr/>
          <p:nvPr/>
        </p:nvSpPr>
        <p:spPr>
          <a:xfrm>
            <a:off x="3793037" y="4603056"/>
            <a:ext cx="2436744" cy="716798"/>
          </a:xfrm>
          <a:prstGeom prst="rect">
            <a:avLst/>
          </a:prstGeom>
          <a:solidFill>
            <a:srgbClr val="FDFFA0">
              <a:alpha val="75000"/>
            </a:srgbClr>
          </a:solidFill>
          <a:ln w="9525"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0" name="ZoneTexte 29"/>
          <p:cNvSpPr txBox="1"/>
          <p:nvPr/>
        </p:nvSpPr>
        <p:spPr>
          <a:xfrm>
            <a:off x="3705828" y="4553632"/>
            <a:ext cx="2551253" cy="830997"/>
          </a:xfrm>
          <a:prstGeom prst="rect">
            <a:avLst/>
          </a:prstGeom>
          <a:noFill/>
        </p:spPr>
        <p:txBody>
          <a:bodyPr wrap="square" rtlCol="0">
            <a:spAutoFit/>
          </a:bodyPr>
          <a:lstStyle/>
          <a:p>
            <a:r>
              <a:rPr lang="fr-FR" sz="1200" b="1" dirty="0"/>
              <a:t>J’ai observé comment plusieurs artistes peuvent assembler leurs corps pour créer une seule silhouette.</a:t>
            </a:r>
          </a:p>
        </p:txBody>
      </p:sp>
      <p:sp>
        <p:nvSpPr>
          <p:cNvPr id="31" name="Rectangle 30"/>
          <p:cNvSpPr/>
          <p:nvPr/>
        </p:nvSpPr>
        <p:spPr>
          <a:xfrm>
            <a:off x="6445432" y="4603056"/>
            <a:ext cx="2425322" cy="716798"/>
          </a:xfrm>
          <a:prstGeom prst="rect">
            <a:avLst/>
          </a:prstGeom>
          <a:solidFill>
            <a:srgbClr val="FDFFA0">
              <a:alpha val="75000"/>
            </a:srgbClr>
          </a:solidFill>
          <a:ln w="9525"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2" name="ZoneTexte 31"/>
          <p:cNvSpPr txBox="1"/>
          <p:nvPr/>
        </p:nvSpPr>
        <p:spPr>
          <a:xfrm>
            <a:off x="6445432" y="4525099"/>
            <a:ext cx="2324180" cy="830997"/>
          </a:xfrm>
          <a:prstGeom prst="rect">
            <a:avLst/>
          </a:prstGeom>
          <a:noFill/>
        </p:spPr>
        <p:txBody>
          <a:bodyPr wrap="square" rtlCol="0">
            <a:spAutoFit/>
          </a:bodyPr>
          <a:lstStyle/>
          <a:p>
            <a:r>
              <a:rPr lang="fr-FR" sz="1200" b="1" dirty="0"/>
              <a:t>J’ai découvert qu’une forme peut se transformer progressivement en une autre sans interrompre le spectacle.</a:t>
            </a:r>
          </a:p>
        </p:txBody>
      </p:sp>
      <p:sp>
        <p:nvSpPr>
          <p:cNvPr id="26" name="Rectangle 25"/>
          <p:cNvSpPr/>
          <p:nvPr/>
        </p:nvSpPr>
        <p:spPr>
          <a:xfrm>
            <a:off x="0" y="0"/>
            <a:ext cx="778723" cy="6858000"/>
          </a:xfrm>
          <a:prstGeom prst="rect">
            <a:avLst/>
          </a:prstGeom>
          <a:solidFill>
            <a:srgbClr val="6BE9F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7" name="Rectangle 26"/>
          <p:cNvSpPr/>
          <p:nvPr/>
        </p:nvSpPr>
        <p:spPr>
          <a:xfrm>
            <a:off x="227626" y="0"/>
            <a:ext cx="551097" cy="6858000"/>
          </a:xfrm>
          <a:prstGeom prst="rect">
            <a:avLst/>
          </a:prstGeom>
          <a:solidFill>
            <a:srgbClr val="7618B0"/>
          </a:solidFill>
          <a:ln>
            <a:noFill/>
          </a:ln>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fr-FR" sz="2800" b="1" dirty="0">
                <a:latin typeface="Arial"/>
                <a:cs typeface="Arial"/>
              </a:rPr>
              <a:t>RENCONTRES     </a:t>
            </a:r>
            <a:r>
              <a:rPr lang="fr-FR" sz="2000" b="1" dirty="0">
                <a:solidFill>
                  <a:schemeClr val="bg1">
                    <a:lumMod val="95000"/>
                  </a:schemeClr>
                </a:solidFill>
                <a:latin typeface="Arial"/>
                <a:cs typeface="Arial"/>
              </a:rPr>
              <a:t>Fréquenter</a:t>
            </a:r>
          </a:p>
        </p:txBody>
      </p:sp>
      <p:sp>
        <p:nvSpPr>
          <p:cNvPr id="34" name="Rectangle à coins arrondis 33"/>
          <p:cNvSpPr/>
          <p:nvPr/>
        </p:nvSpPr>
        <p:spPr>
          <a:xfrm>
            <a:off x="2902866" y="475034"/>
            <a:ext cx="4157178" cy="459866"/>
          </a:xfrm>
          <a:prstGeom prst="roundRect">
            <a:avLst/>
          </a:prstGeom>
          <a:noFill/>
          <a:ln>
            <a:solidFill>
              <a:srgbClr val="2D3BD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8" name="ZoneTexte 37"/>
          <p:cNvSpPr txBox="1"/>
          <p:nvPr/>
        </p:nvSpPr>
        <p:spPr>
          <a:xfrm>
            <a:off x="2902866" y="126886"/>
            <a:ext cx="4157180" cy="369332"/>
          </a:xfrm>
          <a:prstGeom prst="rect">
            <a:avLst/>
          </a:prstGeom>
          <a:noFill/>
        </p:spPr>
        <p:txBody>
          <a:bodyPr wrap="square" rtlCol="0">
            <a:spAutoFit/>
          </a:bodyPr>
          <a:lstStyle/>
          <a:p>
            <a:r>
              <a:rPr lang="fr-FR" b="1" dirty="0">
                <a:solidFill>
                  <a:srgbClr val="000000"/>
                </a:solidFill>
              </a:rPr>
              <a:t>Date :  à préciser (Périodes 4 à 6)</a:t>
            </a:r>
          </a:p>
        </p:txBody>
      </p:sp>
      <p:pic>
        <p:nvPicPr>
          <p:cNvPr id="3" name="Picture 2">
            <a:extLst>
              <a:ext uri="{FF2B5EF4-FFF2-40B4-BE49-F238E27FC236}">
                <a16:creationId xmlns:a16="http://schemas.microsoft.com/office/drawing/2014/main" id="{4A944DAF-D650-62C2-5417-4A245227EF45}"/>
              </a:ext>
            </a:extLst>
          </p:cNvPr>
          <p:cNvPicPr>
            <a:picLocks noChangeAspect="1" noChangeArrowheads="1"/>
          </p:cNvPicPr>
          <p:nvPr/>
        </p:nvPicPr>
        <p:blipFill>
          <a:blip r:embed="rId3"/>
          <a:srcRect/>
          <a:stretch>
            <a:fillRect/>
          </a:stretch>
        </p:blipFill>
        <p:spPr bwMode="auto">
          <a:xfrm>
            <a:off x="8087095" y="81068"/>
            <a:ext cx="739076" cy="969668"/>
          </a:xfrm>
          <a:prstGeom prst="rect">
            <a:avLst/>
          </a:prstGeom>
          <a:noFill/>
          <a:ln w="9525">
            <a:noFill/>
            <a:miter lim="800000"/>
            <a:headEnd/>
            <a:tailEnd/>
          </a:ln>
        </p:spPr>
      </p:pic>
      <p:sp>
        <p:nvSpPr>
          <p:cNvPr id="5" name="ZoneTexte 4">
            <a:extLst>
              <a:ext uri="{FF2B5EF4-FFF2-40B4-BE49-F238E27FC236}">
                <a16:creationId xmlns:a16="http://schemas.microsoft.com/office/drawing/2014/main" id="{6CEBC489-B3F6-7A53-CFE2-5B5260CFBCC5}"/>
              </a:ext>
            </a:extLst>
          </p:cNvPr>
          <p:cNvSpPr txBox="1"/>
          <p:nvPr/>
        </p:nvSpPr>
        <p:spPr>
          <a:xfrm>
            <a:off x="2829864" y="521230"/>
            <a:ext cx="4157179" cy="400110"/>
          </a:xfrm>
          <a:prstGeom prst="rect">
            <a:avLst/>
          </a:prstGeom>
          <a:noFill/>
        </p:spPr>
        <p:txBody>
          <a:bodyPr wrap="square" rtlCol="0">
            <a:spAutoFit/>
          </a:bodyPr>
          <a:lstStyle/>
          <a:p>
            <a:pPr algn="ctr"/>
            <a:r>
              <a:rPr lang="fr-FR" sz="2000" b="1" dirty="0">
                <a:latin typeface="Athelas Regular"/>
                <a:cs typeface="Athelas Regular"/>
              </a:rPr>
              <a:t>LE THÉÂTRE D’OMBRES AU CE2</a:t>
            </a:r>
          </a:p>
        </p:txBody>
      </p:sp>
      <p:pic>
        <p:nvPicPr>
          <p:cNvPr id="9" name="Image 8" descr="Une image contenant texte, conception&#10;&#10;Description générée automatiquement">
            <a:extLst>
              <a:ext uri="{FF2B5EF4-FFF2-40B4-BE49-F238E27FC236}">
                <a16:creationId xmlns:a16="http://schemas.microsoft.com/office/drawing/2014/main" id="{E67E1364-A0C2-5CCB-258D-A10D5D2B8697}"/>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893390" y="59355"/>
            <a:ext cx="1088289" cy="1097719"/>
          </a:xfrm>
          <a:prstGeom prst="rect">
            <a:avLst/>
          </a:prstGeom>
        </p:spPr>
      </p:pic>
      <p:pic>
        <p:nvPicPr>
          <p:cNvPr id="1026" name="Picture 2" descr="Dancers from Pilobolus perform a scene from &quot;Evening Song&quot; during a dress rehearsal at The Joyce Theater in New York City on July 11, 2023. Dance...">
            <a:extLst>
              <a:ext uri="{FF2B5EF4-FFF2-40B4-BE49-F238E27FC236}">
                <a16:creationId xmlns:a16="http://schemas.microsoft.com/office/drawing/2014/main" id="{60B5AF91-E033-93FA-2FE2-A1227558634C}"/>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1040059" y="2621006"/>
            <a:ext cx="2331374" cy="1436157"/>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descr="Une image contenant silhouette, mammifère, art&#10;&#10;Description générée automatiquement">
            <a:extLst>
              <a:ext uri="{FF2B5EF4-FFF2-40B4-BE49-F238E27FC236}">
                <a16:creationId xmlns:a16="http://schemas.microsoft.com/office/drawing/2014/main" id="{4EDAE9BE-E627-AB07-07DC-30DF24F88323}"/>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3779570" y="2829992"/>
            <a:ext cx="2153748" cy="1227171"/>
          </a:xfrm>
          <a:prstGeom prst="rect">
            <a:avLst/>
          </a:prstGeom>
        </p:spPr>
      </p:pic>
    </p:spTree>
    <p:extLst>
      <p:ext uri="{BB962C8B-B14F-4D97-AF65-F5344CB8AC3E}">
        <p14:creationId xmlns:p14="http://schemas.microsoft.com/office/powerpoint/2010/main" val="19632220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à coins arrondis 12"/>
          <p:cNvSpPr/>
          <p:nvPr/>
        </p:nvSpPr>
        <p:spPr>
          <a:xfrm>
            <a:off x="1046605" y="1315877"/>
            <a:ext cx="2420029" cy="3005630"/>
          </a:xfrm>
          <a:prstGeom prst="roundRect">
            <a:avLst>
              <a:gd name="adj" fmla="val 9077"/>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1600" dirty="0">
                <a:solidFill>
                  <a:srgbClr val="3366FF"/>
                </a:solidFill>
              </a:rPr>
              <a:t>Le théâtre d’ombres corporelles est un récit joué sans parole, à partir de silhouettes produites par les corps placés entre une source lumineuse et un écran.</a:t>
            </a:r>
            <a:endParaRPr lang="fr-FR" sz="1600" dirty="0"/>
          </a:p>
        </p:txBody>
      </p:sp>
      <p:sp>
        <p:nvSpPr>
          <p:cNvPr id="14" name="ZoneTexte 13"/>
          <p:cNvSpPr txBox="1"/>
          <p:nvPr/>
        </p:nvSpPr>
        <p:spPr>
          <a:xfrm>
            <a:off x="955079" y="1322957"/>
            <a:ext cx="2420028" cy="622606"/>
          </a:xfrm>
          <a:prstGeom prst="rect">
            <a:avLst/>
          </a:prstGeom>
          <a:noFill/>
        </p:spPr>
        <p:txBody>
          <a:bodyPr wrap="square" rtlCol="0">
            <a:spAutoFit/>
          </a:bodyPr>
          <a:lstStyle/>
          <a:p>
            <a:pPr algn="ctr">
              <a:lnSpc>
                <a:spcPct val="120000"/>
              </a:lnSpc>
            </a:pPr>
            <a:r>
              <a:rPr lang="fr-FR" sz="1200" dirty="0">
                <a:latin typeface="Athelas Regular"/>
                <a:cs typeface="Athelas Regular"/>
              </a:rPr>
              <a:t>FORME D’EXPRESSION</a:t>
            </a:r>
          </a:p>
          <a:p>
            <a:pPr algn="ctr">
              <a:lnSpc>
                <a:spcPct val="120000"/>
              </a:lnSpc>
            </a:pPr>
            <a:endParaRPr lang="fr-FR" dirty="0">
              <a:latin typeface="Athelas Regular"/>
              <a:cs typeface="Athelas Regular"/>
            </a:endParaRPr>
          </a:p>
        </p:txBody>
      </p:sp>
      <p:sp>
        <p:nvSpPr>
          <p:cNvPr id="19" name="Rectangle à coins arrondis 18"/>
          <p:cNvSpPr/>
          <p:nvPr/>
        </p:nvSpPr>
        <p:spPr>
          <a:xfrm>
            <a:off x="1158750" y="5607415"/>
            <a:ext cx="7667421" cy="1040204"/>
          </a:xfrm>
          <a:prstGeom prst="roundRect">
            <a:avLst>
              <a:gd name="adj" fmla="val 9077"/>
            </a:avLst>
          </a:prstGeom>
          <a:solidFill>
            <a:srgbClr val="FDFFA0">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0" name="ZoneTexte 19"/>
          <p:cNvSpPr txBox="1"/>
          <p:nvPr/>
        </p:nvSpPr>
        <p:spPr>
          <a:xfrm>
            <a:off x="1158750" y="5607415"/>
            <a:ext cx="7667421" cy="1107996"/>
          </a:xfrm>
          <a:prstGeom prst="rect">
            <a:avLst/>
          </a:prstGeom>
          <a:noFill/>
        </p:spPr>
        <p:txBody>
          <a:bodyPr wrap="square" rtlCol="0">
            <a:spAutoFit/>
          </a:bodyPr>
          <a:lstStyle/>
          <a:p>
            <a:r>
              <a:rPr lang="fr-FR" dirty="0">
                <a:latin typeface="Athelas Regular"/>
                <a:cs typeface="Athelas Regular"/>
              </a:rPr>
              <a:t>MES IMPRESSIONS, MES ÉMOTIONS lors de cette pratique</a:t>
            </a:r>
          </a:p>
          <a:p>
            <a:r>
              <a:rPr lang="fr-FR" sz="1600" i="1" dirty="0">
                <a:solidFill>
                  <a:srgbClr val="3366FF"/>
                </a:solidFill>
              </a:rPr>
              <a:t>J’ai aimé chercher comment transformer nos corps en objets et en personnages. Le plus difficile était de rester bien placé sans voir directement la silhouette. La vidéo nous a aidés à comprendre ce qu’il fallait améliorer.</a:t>
            </a:r>
            <a:endParaRPr lang="fr-FR" sz="1600" i="1" strike="sngStrike" dirty="0">
              <a:solidFill>
                <a:srgbClr val="3366FF"/>
              </a:solidFill>
              <a:latin typeface="Athelas Regular"/>
              <a:cs typeface="Athelas Regular"/>
            </a:endParaRPr>
          </a:p>
        </p:txBody>
      </p:sp>
      <p:sp>
        <p:nvSpPr>
          <p:cNvPr id="22" name="Rectangle à coins arrondis 21"/>
          <p:cNvSpPr/>
          <p:nvPr/>
        </p:nvSpPr>
        <p:spPr>
          <a:xfrm>
            <a:off x="3649689" y="1322957"/>
            <a:ext cx="2612687" cy="3010536"/>
          </a:xfrm>
          <a:prstGeom prst="roundRect">
            <a:avLst>
              <a:gd name="adj" fmla="val 9077"/>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3" name="ZoneTexte 22"/>
          <p:cNvSpPr txBox="1"/>
          <p:nvPr/>
        </p:nvSpPr>
        <p:spPr>
          <a:xfrm>
            <a:off x="3737660" y="1346680"/>
            <a:ext cx="2436744" cy="1991764"/>
          </a:xfrm>
          <a:prstGeom prst="rect">
            <a:avLst/>
          </a:prstGeom>
          <a:noFill/>
        </p:spPr>
        <p:txBody>
          <a:bodyPr wrap="square" rtlCol="0">
            <a:spAutoFit/>
          </a:bodyPr>
          <a:lstStyle/>
          <a:p>
            <a:pPr algn="ctr">
              <a:lnSpc>
                <a:spcPct val="120000"/>
              </a:lnSpc>
            </a:pPr>
            <a:r>
              <a:rPr lang="fr-FR" sz="1200" dirty="0">
                <a:latin typeface="Athelas Regular"/>
                <a:cs typeface="Athelas Regular"/>
              </a:rPr>
              <a:t>TECHNIQUE DE RÉALISATION MISE EN ŒUVRE </a:t>
            </a:r>
          </a:p>
          <a:p>
            <a:pPr algn="ctr">
              <a:lnSpc>
                <a:spcPct val="120000"/>
              </a:lnSpc>
            </a:pPr>
            <a:r>
              <a:rPr lang="fr-FR" sz="1600" dirty="0">
                <a:solidFill>
                  <a:srgbClr val="3366FF"/>
                </a:solidFill>
                <a:latin typeface="Athelas Regular"/>
                <a:cs typeface="Athelas Regular"/>
              </a:rPr>
              <a:t>(liste des indications pour préparer un spectacle d’ombres + grille des éléments d’un bon spectacle d’ombres)</a:t>
            </a:r>
          </a:p>
        </p:txBody>
      </p:sp>
      <p:sp>
        <p:nvSpPr>
          <p:cNvPr id="24" name="Rectangle à coins arrondis 23"/>
          <p:cNvSpPr/>
          <p:nvPr/>
        </p:nvSpPr>
        <p:spPr>
          <a:xfrm>
            <a:off x="6445430" y="1414260"/>
            <a:ext cx="2416682" cy="2788085"/>
          </a:xfrm>
          <a:prstGeom prst="roundRect">
            <a:avLst>
              <a:gd name="adj" fmla="val 9077"/>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5" name="ZoneTexte 24"/>
          <p:cNvSpPr txBox="1"/>
          <p:nvPr/>
        </p:nvSpPr>
        <p:spPr>
          <a:xfrm>
            <a:off x="6445430" y="1492121"/>
            <a:ext cx="2416681" cy="1474699"/>
          </a:xfrm>
          <a:prstGeom prst="rect">
            <a:avLst/>
          </a:prstGeom>
          <a:noFill/>
        </p:spPr>
        <p:txBody>
          <a:bodyPr wrap="square" rtlCol="0">
            <a:spAutoFit/>
          </a:bodyPr>
          <a:lstStyle/>
          <a:p>
            <a:pPr algn="ctr">
              <a:lnSpc>
                <a:spcPct val="120000"/>
              </a:lnSpc>
            </a:pPr>
            <a:r>
              <a:rPr lang="fr-FR" sz="1200" dirty="0">
                <a:latin typeface="Athelas Regular"/>
                <a:cs typeface="Athelas Regular"/>
              </a:rPr>
              <a:t>PRODUCTION</a:t>
            </a:r>
            <a:r>
              <a:rPr lang="fr-FR" sz="1200" strike="sngStrike" dirty="0">
                <a:solidFill>
                  <a:srgbClr val="FF0000"/>
                </a:solidFill>
                <a:latin typeface="Athelas Regular"/>
                <a:cs typeface="Athelas Regular"/>
              </a:rPr>
              <a:t> </a:t>
            </a:r>
            <a:r>
              <a:rPr lang="fr-FR" sz="1200" dirty="0">
                <a:latin typeface="Athelas Regular"/>
                <a:cs typeface="Athelas Regular"/>
              </a:rPr>
              <a:t>FINALE </a:t>
            </a:r>
          </a:p>
          <a:p>
            <a:pPr algn="ctr">
              <a:lnSpc>
                <a:spcPct val="120000"/>
              </a:lnSpc>
            </a:pPr>
            <a:r>
              <a:rPr lang="fr-FR" sz="1600" dirty="0">
                <a:solidFill>
                  <a:srgbClr val="3366FF"/>
                </a:solidFill>
                <a:latin typeface="Athelas Regular"/>
                <a:cs typeface="Athelas Regular"/>
              </a:rPr>
              <a:t>(vidéo de la représentation de l’élève exemple: « Le vent se lève dans le jardin »)</a:t>
            </a:r>
          </a:p>
        </p:txBody>
      </p:sp>
      <p:sp>
        <p:nvSpPr>
          <p:cNvPr id="6" name="Rectangle 5"/>
          <p:cNvSpPr/>
          <p:nvPr/>
        </p:nvSpPr>
        <p:spPr>
          <a:xfrm>
            <a:off x="1146759" y="4492897"/>
            <a:ext cx="2399413" cy="1046269"/>
          </a:xfrm>
          <a:prstGeom prst="rect">
            <a:avLst/>
          </a:prstGeom>
          <a:solidFill>
            <a:srgbClr val="FDFFA0">
              <a:alpha val="75000"/>
            </a:srgbClr>
          </a:solidFill>
          <a:ln w="9525"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7" name="ZoneTexte 6"/>
          <p:cNvSpPr txBox="1"/>
          <p:nvPr/>
        </p:nvSpPr>
        <p:spPr>
          <a:xfrm>
            <a:off x="1198732" y="4523503"/>
            <a:ext cx="2276265" cy="1015663"/>
          </a:xfrm>
          <a:prstGeom prst="rect">
            <a:avLst/>
          </a:prstGeom>
          <a:noFill/>
        </p:spPr>
        <p:txBody>
          <a:bodyPr wrap="square" rtlCol="0">
            <a:spAutoFit/>
          </a:bodyPr>
          <a:lstStyle/>
          <a:p>
            <a:r>
              <a:rPr lang="fr-FR" sz="1200" b="1" dirty="0"/>
              <a:t>J’ai mimé des moments de vie à partir de petits films en montrant la joie, la tristesse, l’inquiétude, la surprise de la personne mimée.</a:t>
            </a:r>
          </a:p>
        </p:txBody>
      </p:sp>
      <p:sp>
        <p:nvSpPr>
          <p:cNvPr id="29" name="Rectangle 28"/>
          <p:cNvSpPr/>
          <p:nvPr/>
        </p:nvSpPr>
        <p:spPr>
          <a:xfrm>
            <a:off x="3825632" y="4401742"/>
            <a:ext cx="2436744" cy="978020"/>
          </a:xfrm>
          <a:prstGeom prst="rect">
            <a:avLst/>
          </a:prstGeom>
          <a:solidFill>
            <a:srgbClr val="FDFFA0">
              <a:alpha val="75000"/>
            </a:srgbClr>
          </a:solidFill>
          <a:ln w="9525"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0" name="ZoneTexte 29"/>
          <p:cNvSpPr txBox="1"/>
          <p:nvPr/>
        </p:nvSpPr>
        <p:spPr>
          <a:xfrm>
            <a:off x="3710191" y="4430607"/>
            <a:ext cx="2725445" cy="1200329"/>
          </a:xfrm>
          <a:prstGeom prst="rect">
            <a:avLst/>
          </a:prstGeom>
          <a:noFill/>
        </p:spPr>
        <p:txBody>
          <a:bodyPr wrap="square" rtlCol="0">
            <a:spAutoFit/>
          </a:bodyPr>
          <a:lstStyle/>
          <a:p>
            <a:r>
              <a:rPr lang="fr-FR" sz="1200" b="1" dirty="0"/>
              <a:t>J’ai appris à placer mon corps pour que ma silhouette soit reconnaissable.</a:t>
            </a:r>
          </a:p>
          <a:p>
            <a:r>
              <a:rPr lang="fr-FR" sz="1200" b="1" dirty="0"/>
              <a:t>J’ai appris à rester immobile quelques secondes afin que le public comprenne chaque tableau.</a:t>
            </a:r>
          </a:p>
          <a:p>
            <a:endParaRPr lang="fr-FR" sz="1200" b="1" dirty="0"/>
          </a:p>
        </p:txBody>
      </p:sp>
      <p:sp>
        <p:nvSpPr>
          <p:cNvPr id="31" name="Rectangle 30"/>
          <p:cNvSpPr/>
          <p:nvPr/>
        </p:nvSpPr>
        <p:spPr>
          <a:xfrm>
            <a:off x="6445432" y="4333493"/>
            <a:ext cx="2416681" cy="1046269"/>
          </a:xfrm>
          <a:prstGeom prst="rect">
            <a:avLst/>
          </a:prstGeom>
          <a:solidFill>
            <a:srgbClr val="FDFFA0">
              <a:alpha val="75000"/>
            </a:srgbClr>
          </a:solidFill>
          <a:ln w="9525"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2" name="ZoneTexte 31"/>
          <p:cNvSpPr txBox="1"/>
          <p:nvPr/>
        </p:nvSpPr>
        <p:spPr>
          <a:xfrm>
            <a:off x="6477640" y="4492897"/>
            <a:ext cx="2612687" cy="646331"/>
          </a:xfrm>
          <a:prstGeom prst="rect">
            <a:avLst/>
          </a:prstGeom>
          <a:noFill/>
        </p:spPr>
        <p:txBody>
          <a:bodyPr wrap="square" rtlCol="0">
            <a:spAutoFit/>
          </a:bodyPr>
          <a:lstStyle/>
          <a:p>
            <a:r>
              <a:rPr lang="fr-FR" sz="1200" b="1" dirty="0"/>
              <a:t>Avec mes camarades, j’ai associé plusieurs silhouettes pour représenter un arbre secoué par le vent. </a:t>
            </a:r>
          </a:p>
        </p:txBody>
      </p:sp>
      <p:sp>
        <p:nvSpPr>
          <p:cNvPr id="38" name="Rectangle 37"/>
          <p:cNvSpPr/>
          <p:nvPr/>
        </p:nvSpPr>
        <p:spPr>
          <a:xfrm>
            <a:off x="0" y="0"/>
            <a:ext cx="778723" cy="6858000"/>
          </a:xfrm>
          <a:prstGeom prst="rect">
            <a:avLst/>
          </a:prstGeom>
          <a:solidFill>
            <a:srgbClr val="6BE9F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9" name="Rectangle 38"/>
          <p:cNvSpPr/>
          <p:nvPr/>
        </p:nvSpPr>
        <p:spPr>
          <a:xfrm>
            <a:off x="227626" y="0"/>
            <a:ext cx="551097" cy="6858000"/>
          </a:xfrm>
          <a:prstGeom prst="rect">
            <a:avLst/>
          </a:prstGeom>
          <a:solidFill>
            <a:srgbClr val="7618B0"/>
          </a:solidFill>
          <a:ln>
            <a:noFill/>
          </a:ln>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fr-FR" sz="2800" b="1" dirty="0">
                <a:latin typeface="Arial"/>
                <a:cs typeface="Arial"/>
              </a:rPr>
              <a:t>	PRATIQUES     </a:t>
            </a:r>
            <a:r>
              <a:rPr lang="fr-FR" sz="2000" b="1" dirty="0">
                <a:solidFill>
                  <a:srgbClr val="F2F2F2"/>
                </a:solidFill>
                <a:latin typeface="Arial"/>
                <a:cs typeface="Arial"/>
              </a:rPr>
              <a:t>Pratiquer</a:t>
            </a:r>
          </a:p>
        </p:txBody>
      </p:sp>
      <p:sp>
        <p:nvSpPr>
          <p:cNvPr id="3" name="ZoneTexte 2">
            <a:extLst>
              <a:ext uri="{FF2B5EF4-FFF2-40B4-BE49-F238E27FC236}">
                <a16:creationId xmlns:a16="http://schemas.microsoft.com/office/drawing/2014/main" id="{0426E4D8-E4FD-C3B7-28FD-D0D8EB514A55}"/>
              </a:ext>
            </a:extLst>
          </p:cNvPr>
          <p:cNvSpPr txBox="1"/>
          <p:nvPr/>
        </p:nvSpPr>
        <p:spPr>
          <a:xfrm>
            <a:off x="2902866" y="41924"/>
            <a:ext cx="4157180" cy="369332"/>
          </a:xfrm>
          <a:prstGeom prst="rect">
            <a:avLst/>
          </a:prstGeom>
          <a:noFill/>
        </p:spPr>
        <p:txBody>
          <a:bodyPr wrap="square" rtlCol="0">
            <a:spAutoFit/>
          </a:bodyPr>
          <a:lstStyle/>
          <a:p>
            <a:r>
              <a:rPr lang="fr-FR" b="1" dirty="0">
                <a:solidFill>
                  <a:srgbClr val="000000"/>
                </a:solidFill>
              </a:rPr>
              <a:t>Date :  à préciser (Périodes 4 à 6)</a:t>
            </a:r>
          </a:p>
        </p:txBody>
      </p:sp>
      <p:pic>
        <p:nvPicPr>
          <p:cNvPr id="5" name="Picture 2">
            <a:extLst>
              <a:ext uri="{FF2B5EF4-FFF2-40B4-BE49-F238E27FC236}">
                <a16:creationId xmlns:a16="http://schemas.microsoft.com/office/drawing/2014/main" id="{099E066C-2DB3-73A4-E24C-DE7AE580A53A}"/>
              </a:ext>
            </a:extLst>
          </p:cNvPr>
          <p:cNvPicPr>
            <a:picLocks noChangeAspect="1" noChangeArrowheads="1"/>
          </p:cNvPicPr>
          <p:nvPr/>
        </p:nvPicPr>
        <p:blipFill>
          <a:blip r:embed="rId3"/>
          <a:srcRect/>
          <a:stretch>
            <a:fillRect/>
          </a:stretch>
        </p:blipFill>
        <p:spPr bwMode="auto">
          <a:xfrm>
            <a:off x="8049411" y="81068"/>
            <a:ext cx="776760" cy="1019110"/>
          </a:xfrm>
          <a:prstGeom prst="rect">
            <a:avLst/>
          </a:prstGeom>
          <a:noFill/>
          <a:ln w="9525">
            <a:noFill/>
            <a:miter lim="800000"/>
            <a:headEnd/>
            <a:tailEnd/>
          </a:ln>
        </p:spPr>
      </p:pic>
      <p:sp>
        <p:nvSpPr>
          <p:cNvPr id="8" name="Rectangle à coins arrondis 33">
            <a:extLst>
              <a:ext uri="{FF2B5EF4-FFF2-40B4-BE49-F238E27FC236}">
                <a16:creationId xmlns:a16="http://schemas.microsoft.com/office/drawing/2014/main" id="{FDA3BCCA-861B-9E66-BF21-BD6DB8FD1650}"/>
              </a:ext>
            </a:extLst>
          </p:cNvPr>
          <p:cNvSpPr/>
          <p:nvPr/>
        </p:nvSpPr>
        <p:spPr>
          <a:xfrm>
            <a:off x="2902865" y="475034"/>
            <a:ext cx="3943589" cy="459866"/>
          </a:xfrm>
          <a:prstGeom prst="roundRect">
            <a:avLst/>
          </a:prstGeom>
          <a:noFill/>
          <a:ln>
            <a:solidFill>
              <a:srgbClr val="2D3BD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9" name="Image 8" descr="Une image contenant texte, conception&#10;&#10;Description générée automatiquement">
            <a:extLst>
              <a:ext uri="{FF2B5EF4-FFF2-40B4-BE49-F238E27FC236}">
                <a16:creationId xmlns:a16="http://schemas.microsoft.com/office/drawing/2014/main" id="{78A8675E-94CE-8068-758F-502806A6766C}"/>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893390" y="59355"/>
            <a:ext cx="1088289" cy="1097719"/>
          </a:xfrm>
          <a:prstGeom prst="rect">
            <a:avLst/>
          </a:prstGeom>
        </p:spPr>
      </p:pic>
      <p:sp>
        <p:nvSpPr>
          <p:cNvPr id="10" name="ZoneTexte 9">
            <a:extLst>
              <a:ext uri="{FF2B5EF4-FFF2-40B4-BE49-F238E27FC236}">
                <a16:creationId xmlns:a16="http://schemas.microsoft.com/office/drawing/2014/main" id="{57EA1D8B-B1F9-D77D-55E3-202B94814C51}"/>
              </a:ext>
            </a:extLst>
          </p:cNvPr>
          <p:cNvSpPr txBox="1"/>
          <p:nvPr/>
        </p:nvSpPr>
        <p:spPr>
          <a:xfrm>
            <a:off x="2829864" y="521230"/>
            <a:ext cx="4157179" cy="400110"/>
          </a:xfrm>
          <a:prstGeom prst="rect">
            <a:avLst/>
          </a:prstGeom>
          <a:noFill/>
        </p:spPr>
        <p:txBody>
          <a:bodyPr wrap="square" rtlCol="0">
            <a:spAutoFit/>
          </a:bodyPr>
          <a:lstStyle/>
          <a:p>
            <a:pPr algn="ctr"/>
            <a:r>
              <a:rPr lang="fr-FR" sz="2000" b="1" dirty="0">
                <a:latin typeface="Athelas Regular"/>
                <a:cs typeface="Athelas Regular"/>
              </a:rPr>
              <a:t>LE THÉÂTRE D’OMBRES AU CE2</a:t>
            </a:r>
          </a:p>
        </p:txBody>
      </p:sp>
    </p:spTree>
    <p:extLst>
      <p:ext uri="{BB962C8B-B14F-4D97-AF65-F5344CB8AC3E}">
        <p14:creationId xmlns:p14="http://schemas.microsoft.com/office/powerpoint/2010/main" val="2139380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à coins arrondis 12"/>
          <p:cNvSpPr/>
          <p:nvPr/>
        </p:nvSpPr>
        <p:spPr>
          <a:xfrm>
            <a:off x="1121441" y="1422222"/>
            <a:ext cx="2420029" cy="2931909"/>
          </a:xfrm>
          <a:prstGeom prst="roundRect">
            <a:avLst>
              <a:gd name="adj" fmla="val 9077"/>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4" name="ZoneTexte 13"/>
          <p:cNvSpPr txBox="1"/>
          <p:nvPr/>
        </p:nvSpPr>
        <p:spPr>
          <a:xfrm>
            <a:off x="1108185" y="1477339"/>
            <a:ext cx="2420028" cy="2899255"/>
          </a:xfrm>
          <a:prstGeom prst="rect">
            <a:avLst/>
          </a:prstGeom>
          <a:noFill/>
        </p:spPr>
        <p:txBody>
          <a:bodyPr wrap="square" rtlCol="0">
            <a:spAutoFit/>
          </a:bodyPr>
          <a:lstStyle/>
          <a:p>
            <a:pPr algn="ctr">
              <a:lnSpc>
                <a:spcPct val="120000"/>
              </a:lnSpc>
            </a:pPr>
            <a:r>
              <a:rPr lang="fr-FR" sz="1200" dirty="0">
                <a:latin typeface="Athelas Regular"/>
                <a:cs typeface="Athelas Regular"/>
              </a:rPr>
              <a:t>VOCABULAIRE</a:t>
            </a:r>
          </a:p>
          <a:p>
            <a:r>
              <a:rPr lang="fr-FR" sz="1200" b="1" dirty="0">
                <a:solidFill>
                  <a:srgbClr val="3366FF"/>
                </a:solidFill>
              </a:rPr>
              <a:t>Lumière et image :</a:t>
            </a:r>
            <a:r>
              <a:rPr lang="fr-FR" sz="1200" dirty="0">
                <a:solidFill>
                  <a:srgbClr val="3366FF"/>
                </a:solidFill>
              </a:rPr>
              <a:t> source lumineuse, écran, ombre, silhouette, projection, agrandir, réduire, net, flou.</a:t>
            </a:r>
          </a:p>
          <a:p>
            <a:r>
              <a:rPr lang="fr-FR" sz="1200" b="1" dirty="0">
                <a:solidFill>
                  <a:srgbClr val="3366FF"/>
                </a:solidFill>
              </a:rPr>
              <a:t>Corps et mouvement :</a:t>
            </a:r>
            <a:r>
              <a:rPr lang="fr-FR" sz="1200" dirty="0">
                <a:solidFill>
                  <a:srgbClr val="3366FF"/>
                </a:solidFill>
              </a:rPr>
              <a:t> posture, appui, orientation, profil, immobilité, déplacement, geste ample, synchronisation.</a:t>
            </a:r>
          </a:p>
          <a:p>
            <a:r>
              <a:rPr lang="fr-FR" sz="1200" b="1" dirty="0">
                <a:solidFill>
                  <a:srgbClr val="3366FF"/>
                </a:solidFill>
              </a:rPr>
              <a:t>Composition :</a:t>
            </a:r>
            <a:r>
              <a:rPr lang="fr-FR" sz="1200" dirty="0">
                <a:solidFill>
                  <a:srgbClr val="3366FF"/>
                </a:solidFill>
              </a:rPr>
              <a:t> tableau, personnage, décor, transition, transformation, enchaînement, rythme, point de vue.</a:t>
            </a:r>
          </a:p>
          <a:p>
            <a:r>
              <a:rPr lang="fr-FR" sz="1200" b="1" dirty="0">
                <a:solidFill>
                  <a:srgbClr val="3366FF"/>
                </a:solidFill>
              </a:rPr>
              <a:t>Ressentis :</a:t>
            </a:r>
            <a:r>
              <a:rPr lang="fr-FR" sz="1200" dirty="0">
                <a:solidFill>
                  <a:srgbClr val="3366FF"/>
                </a:solidFill>
              </a:rPr>
              <a:t> curiosité, surprise, inquiétude, joie, fierté, frustration.</a:t>
            </a:r>
          </a:p>
        </p:txBody>
      </p:sp>
      <p:sp>
        <p:nvSpPr>
          <p:cNvPr id="19" name="Rectangle à coins arrondis 18"/>
          <p:cNvSpPr/>
          <p:nvPr/>
        </p:nvSpPr>
        <p:spPr>
          <a:xfrm>
            <a:off x="1133427" y="5607414"/>
            <a:ext cx="7740692" cy="1040204"/>
          </a:xfrm>
          <a:prstGeom prst="roundRect">
            <a:avLst>
              <a:gd name="adj" fmla="val 9077"/>
            </a:avLst>
          </a:prstGeom>
          <a:solidFill>
            <a:srgbClr val="FDFFA0">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1" name="ZoneTexte 20"/>
          <p:cNvSpPr txBox="1"/>
          <p:nvPr/>
        </p:nvSpPr>
        <p:spPr>
          <a:xfrm>
            <a:off x="1154323" y="5419630"/>
            <a:ext cx="7728705" cy="1261884"/>
          </a:xfrm>
          <a:prstGeom prst="rect">
            <a:avLst/>
          </a:prstGeom>
          <a:noFill/>
        </p:spPr>
        <p:txBody>
          <a:bodyPr wrap="square" rtlCol="0">
            <a:spAutoFit/>
          </a:bodyPr>
          <a:lstStyle/>
          <a:p>
            <a:r>
              <a:rPr lang="fr-FR" sz="1600" b="1" dirty="0">
                <a:cs typeface="Athelas Regular"/>
              </a:rPr>
              <a:t>MON ESPACE PERSONNEL </a:t>
            </a:r>
            <a:r>
              <a:rPr lang="fr-FR" sz="1600" dirty="0">
                <a:solidFill>
                  <a:srgbClr val="3366FF"/>
                </a:solidFill>
                <a:latin typeface="Athelas Regular"/>
                <a:cs typeface="Athelas Regular"/>
              </a:rPr>
              <a:t>(ce que j’ai appris)</a:t>
            </a:r>
          </a:p>
          <a:p>
            <a:r>
              <a:rPr lang="fr-FR" sz="1200" i="1" dirty="0">
                <a:solidFill>
                  <a:srgbClr val="3366FF"/>
                </a:solidFill>
              </a:rPr>
              <a:t>J’ai appris qu’une ombre apparaît lorsqu’un corps ou un objet bloque la lumière.</a:t>
            </a:r>
          </a:p>
          <a:p>
            <a:r>
              <a:rPr lang="fr-FR" sz="1200" i="1" dirty="0">
                <a:solidFill>
                  <a:srgbClr val="3366FF"/>
                </a:solidFill>
              </a:rPr>
              <a:t>Je sais modifier la taille d’une ombre en changeant la distance entre mon corps, la source lumineuse et l’écran. Je sais construire une silhouette avec plusieurs camarades.</a:t>
            </a:r>
          </a:p>
          <a:p>
            <a:r>
              <a:rPr lang="fr-FR" sz="1200" i="1" dirty="0">
                <a:solidFill>
                  <a:srgbClr val="3366FF"/>
                </a:solidFill>
              </a:rPr>
              <a:t>Je sais expliquer comment notre groupe a transformé une situation quotidienne en spectacle.</a:t>
            </a:r>
          </a:p>
          <a:p>
            <a:r>
              <a:rPr lang="fr-FR" sz="1200" i="1" dirty="0">
                <a:solidFill>
                  <a:srgbClr val="3366FF"/>
                </a:solidFill>
              </a:rPr>
              <a:t>Je sais observer une captation et proposer un ajustement précis.</a:t>
            </a:r>
          </a:p>
        </p:txBody>
      </p:sp>
      <p:sp>
        <p:nvSpPr>
          <p:cNvPr id="22" name="Rectangle à coins arrondis 21"/>
          <p:cNvSpPr/>
          <p:nvPr/>
        </p:nvSpPr>
        <p:spPr>
          <a:xfrm>
            <a:off x="3800304" y="1440261"/>
            <a:ext cx="2436744" cy="2714963"/>
          </a:xfrm>
          <a:prstGeom prst="roundRect">
            <a:avLst>
              <a:gd name="adj" fmla="val 9077"/>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3" name="ZoneTexte 22"/>
          <p:cNvSpPr txBox="1"/>
          <p:nvPr/>
        </p:nvSpPr>
        <p:spPr>
          <a:xfrm>
            <a:off x="3824278" y="1491757"/>
            <a:ext cx="2436744" cy="2920351"/>
          </a:xfrm>
          <a:prstGeom prst="rect">
            <a:avLst/>
          </a:prstGeom>
          <a:noFill/>
        </p:spPr>
        <p:txBody>
          <a:bodyPr wrap="square" rtlCol="0">
            <a:spAutoFit/>
          </a:bodyPr>
          <a:lstStyle/>
          <a:p>
            <a:pPr algn="ctr">
              <a:lnSpc>
                <a:spcPct val="120000"/>
              </a:lnSpc>
            </a:pPr>
            <a:r>
              <a:rPr lang="fr-FR" sz="1200" dirty="0">
                <a:latin typeface="Athelas Regular"/>
                <a:cs typeface="Athelas Regular"/>
              </a:rPr>
              <a:t>REPÈRES CULTURELS :</a:t>
            </a:r>
          </a:p>
          <a:p>
            <a:r>
              <a:rPr lang="fr-FR" sz="1200" b="1" dirty="0" err="1">
                <a:solidFill>
                  <a:srgbClr val="3366FF"/>
                </a:solidFill>
              </a:rPr>
              <a:t>Pilobolus</a:t>
            </a:r>
            <a:r>
              <a:rPr lang="fr-FR" sz="1200" b="1" dirty="0">
                <a:solidFill>
                  <a:srgbClr val="3366FF"/>
                </a:solidFill>
              </a:rPr>
              <a:t>, </a:t>
            </a:r>
            <a:r>
              <a:rPr lang="fr-FR" sz="1200" b="1" i="1" dirty="0" err="1">
                <a:solidFill>
                  <a:srgbClr val="3366FF"/>
                </a:solidFill>
              </a:rPr>
              <a:t>Shadowland</a:t>
            </a:r>
            <a:r>
              <a:rPr lang="fr-FR" sz="1200" b="1" dirty="0">
                <a:solidFill>
                  <a:srgbClr val="3366FF"/>
                </a:solidFill>
              </a:rPr>
              <a:t>, 2009</a:t>
            </a:r>
            <a:endParaRPr lang="fr-FR" sz="1200" dirty="0">
              <a:solidFill>
                <a:srgbClr val="3366FF"/>
              </a:solidFill>
            </a:endParaRPr>
          </a:p>
          <a:p>
            <a:r>
              <a:rPr lang="fr-FR" sz="1200" dirty="0">
                <a:solidFill>
                  <a:srgbClr val="3366FF"/>
                </a:solidFill>
              </a:rPr>
              <a:t>La compagnie </a:t>
            </a:r>
            <a:r>
              <a:rPr lang="fr-FR" sz="1200" dirty="0" err="1">
                <a:solidFill>
                  <a:srgbClr val="3366FF"/>
                </a:solidFill>
              </a:rPr>
              <a:t>Pilobolus</a:t>
            </a:r>
            <a:r>
              <a:rPr lang="fr-FR" sz="1200" dirty="0">
                <a:solidFill>
                  <a:srgbClr val="3366FF"/>
                </a:solidFill>
              </a:rPr>
              <a:t> utilise les corps des danseurs pour créer des personnages, des animaux, des objets et des paysages en ombres corporelles.</a:t>
            </a:r>
          </a:p>
          <a:p>
            <a:endParaRPr lang="fr-FR" sz="1200" dirty="0">
              <a:solidFill>
                <a:srgbClr val="3366FF"/>
              </a:solidFill>
            </a:endParaRPr>
          </a:p>
          <a:p>
            <a:r>
              <a:rPr lang="fr-FR" sz="1200" b="1" dirty="0">
                <a:solidFill>
                  <a:srgbClr val="3366FF"/>
                </a:solidFill>
              </a:rPr>
              <a:t>Le théâtre d’ombres chinois</a:t>
            </a:r>
            <a:br>
              <a:rPr lang="fr-FR" sz="1200" dirty="0">
                <a:solidFill>
                  <a:srgbClr val="3366FF"/>
                </a:solidFill>
              </a:rPr>
            </a:br>
            <a:r>
              <a:rPr lang="fr-FR" sz="1200" dirty="0">
                <a:solidFill>
                  <a:srgbClr val="3366FF"/>
                </a:solidFill>
              </a:rPr>
              <a:t>Forme traditionnelle de théâtre utilisant principalement des figurines découpées et articulées, manipulées derrière un écran éclairé.</a:t>
            </a:r>
          </a:p>
          <a:p>
            <a:pPr>
              <a:lnSpc>
                <a:spcPct val="120000"/>
              </a:lnSpc>
            </a:pPr>
            <a:endParaRPr lang="fr-FR" sz="1200" dirty="0">
              <a:solidFill>
                <a:srgbClr val="3366FF"/>
              </a:solidFill>
              <a:latin typeface="Athelas Regular"/>
              <a:cs typeface="Athelas Regular"/>
            </a:endParaRPr>
          </a:p>
        </p:txBody>
      </p:sp>
      <p:sp>
        <p:nvSpPr>
          <p:cNvPr id="24" name="Rectangle à coins arrondis 23"/>
          <p:cNvSpPr/>
          <p:nvPr/>
        </p:nvSpPr>
        <p:spPr>
          <a:xfrm>
            <a:off x="6457437" y="1398173"/>
            <a:ext cx="2416682" cy="2895830"/>
          </a:xfrm>
          <a:prstGeom prst="roundRect">
            <a:avLst>
              <a:gd name="adj" fmla="val 9077"/>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5" name="ZoneTexte 24"/>
          <p:cNvSpPr txBox="1"/>
          <p:nvPr/>
        </p:nvSpPr>
        <p:spPr>
          <a:xfrm>
            <a:off x="6409490" y="1497947"/>
            <a:ext cx="2473538" cy="2514919"/>
          </a:xfrm>
          <a:prstGeom prst="rect">
            <a:avLst/>
          </a:prstGeom>
          <a:noFill/>
        </p:spPr>
        <p:txBody>
          <a:bodyPr wrap="square" rtlCol="0">
            <a:spAutoFit/>
          </a:bodyPr>
          <a:lstStyle/>
          <a:p>
            <a:pPr algn="ctr">
              <a:lnSpc>
                <a:spcPct val="120000"/>
              </a:lnSpc>
            </a:pPr>
            <a:r>
              <a:rPr lang="fr-FR" sz="1200" dirty="0">
                <a:latin typeface="Athelas Regular"/>
                <a:cs typeface="Athelas Regular"/>
              </a:rPr>
              <a:t>DOMAINES EN LIEN :</a:t>
            </a:r>
          </a:p>
          <a:p>
            <a:pPr>
              <a:lnSpc>
                <a:spcPct val="120000"/>
              </a:lnSpc>
            </a:pPr>
            <a:r>
              <a:rPr lang="fr-FR" sz="1200" b="1" dirty="0">
                <a:solidFill>
                  <a:srgbClr val="3366FF"/>
                </a:solidFill>
              </a:rPr>
              <a:t>Questionner le monde </a:t>
            </a:r>
            <a:r>
              <a:rPr lang="fr-FR" sz="1200" dirty="0">
                <a:solidFill>
                  <a:srgbClr val="3366FF"/>
                </a:solidFill>
              </a:rPr>
              <a:t>: lumière et formation des ombres.</a:t>
            </a:r>
            <a:br>
              <a:rPr lang="fr-FR" sz="1200" dirty="0">
                <a:solidFill>
                  <a:srgbClr val="3366FF"/>
                </a:solidFill>
              </a:rPr>
            </a:br>
            <a:r>
              <a:rPr lang="fr-FR" sz="1200" b="1" dirty="0">
                <a:solidFill>
                  <a:srgbClr val="3366FF"/>
                </a:solidFill>
              </a:rPr>
              <a:t>EPS</a:t>
            </a:r>
            <a:r>
              <a:rPr lang="fr-FR" sz="1200" dirty="0">
                <a:solidFill>
                  <a:srgbClr val="3366FF"/>
                </a:solidFill>
              </a:rPr>
              <a:t> : expression corporelle et coopération.</a:t>
            </a:r>
            <a:br>
              <a:rPr lang="fr-FR" sz="1200" dirty="0">
                <a:solidFill>
                  <a:srgbClr val="3366FF"/>
                </a:solidFill>
              </a:rPr>
            </a:br>
            <a:r>
              <a:rPr lang="fr-FR" sz="1200" dirty="0">
                <a:solidFill>
                  <a:srgbClr val="3366FF"/>
                </a:solidFill>
              </a:rPr>
              <a:t>Français : construction et présentation d’un récit.</a:t>
            </a:r>
            <a:br>
              <a:rPr lang="fr-FR" sz="1200" dirty="0">
                <a:solidFill>
                  <a:srgbClr val="3366FF"/>
                </a:solidFill>
              </a:rPr>
            </a:br>
            <a:r>
              <a:rPr lang="fr-FR" sz="1200" b="1" dirty="0">
                <a:solidFill>
                  <a:srgbClr val="3366FF"/>
                </a:solidFill>
              </a:rPr>
              <a:t>Éducation musicale </a:t>
            </a:r>
            <a:r>
              <a:rPr lang="fr-FR" sz="1200" dirty="0">
                <a:solidFill>
                  <a:srgbClr val="3366FF"/>
                </a:solidFill>
              </a:rPr>
              <a:t>: relations entre musique, mouvement et émotions.</a:t>
            </a:r>
            <a:br>
              <a:rPr lang="fr-FR" sz="1200" dirty="0">
                <a:solidFill>
                  <a:srgbClr val="3366FF"/>
                </a:solidFill>
              </a:rPr>
            </a:br>
            <a:r>
              <a:rPr lang="fr-FR" sz="1200" b="1" dirty="0">
                <a:solidFill>
                  <a:srgbClr val="3366FF"/>
                </a:solidFill>
              </a:rPr>
              <a:t>EMC</a:t>
            </a:r>
            <a:r>
              <a:rPr lang="fr-FR" sz="1200" dirty="0">
                <a:solidFill>
                  <a:srgbClr val="3366FF"/>
                </a:solidFill>
              </a:rPr>
              <a:t> : coopération et regard respectueux sur les productions.</a:t>
            </a:r>
            <a:r>
              <a:rPr lang="fr-FR" sz="1200" dirty="0">
                <a:solidFill>
                  <a:srgbClr val="3366FF"/>
                </a:solidFill>
                <a:latin typeface="Athelas Regular"/>
                <a:cs typeface="Athelas Regular"/>
              </a:rPr>
              <a:t>.</a:t>
            </a:r>
          </a:p>
        </p:txBody>
      </p:sp>
      <p:sp>
        <p:nvSpPr>
          <p:cNvPr id="6" name="Rectangle 5"/>
          <p:cNvSpPr/>
          <p:nvPr/>
        </p:nvSpPr>
        <p:spPr>
          <a:xfrm>
            <a:off x="1121441" y="4409248"/>
            <a:ext cx="2420029" cy="1006459"/>
          </a:xfrm>
          <a:prstGeom prst="rect">
            <a:avLst/>
          </a:prstGeom>
          <a:solidFill>
            <a:srgbClr val="FDFFA0">
              <a:alpha val="75000"/>
            </a:srgbClr>
          </a:solidFill>
          <a:ln w="9525"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7" name="ZoneTexte 6"/>
          <p:cNvSpPr txBox="1"/>
          <p:nvPr/>
        </p:nvSpPr>
        <p:spPr>
          <a:xfrm>
            <a:off x="1121441" y="4518287"/>
            <a:ext cx="2408047" cy="646331"/>
          </a:xfrm>
          <a:prstGeom prst="rect">
            <a:avLst/>
          </a:prstGeom>
          <a:noFill/>
        </p:spPr>
        <p:txBody>
          <a:bodyPr wrap="square" rtlCol="0">
            <a:spAutoFit/>
          </a:bodyPr>
          <a:lstStyle/>
          <a:p>
            <a:r>
              <a:rPr lang="fr-FR" sz="1200" b="1" dirty="0"/>
              <a:t>Je sais expliquer comment nous avons préparé notre spectacle d’ombres corporelles.</a:t>
            </a:r>
          </a:p>
        </p:txBody>
      </p:sp>
      <p:sp>
        <p:nvSpPr>
          <p:cNvPr id="29" name="Rectangle 28"/>
          <p:cNvSpPr/>
          <p:nvPr/>
        </p:nvSpPr>
        <p:spPr>
          <a:xfrm>
            <a:off x="3800304" y="4346931"/>
            <a:ext cx="2448726" cy="1068776"/>
          </a:xfrm>
          <a:prstGeom prst="rect">
            <a:avLst/>
          </a:prstGeom>
          <a:solidFill>
            <a:srgbClr val="FDFFA0">
              <a:alpha val="75000"/>
            </a:srgbClr>
          </a:solidFill>
          <a:ln w="9525"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0" name="ZoneTexte 29"/>
          <p:cNvSpPr txBox="1"/>
          <p:nvPr/>
        </p:nvSpPr>
        <p:spPr>
          <a:xfrm>
            <a:off x="3812286" y="4565449"/>
            <a:ext cx="2436744" cy="830997"/>
          </a:xfrm>
          <a:prstGeom prst="rect">
            <a:avLst/>
          </a:prstGeom>
          <a:noFill/>
        </p:spPr>
        <p:txBody>
          <a:bodyPr wrap="square" rtlCol="0">
            <a:spAutoFit/>
          </a:bodyPr>
          <a:lstStyle/>
          <a:p>
            <a:r>
              <a:rPr lang="fr-FR" sz="1200" b="1" dirty="0"/>
              <a:t>Je retiens que le théâtre d’ombres demande de coopérer, de contrôler ses gestes et de penser à ce que voit le spectateur. </a:t>
            </a:r>
          </a:p>
        </p:txBody>
      </p:sp>
      <p:sp>
        <p:nvSpPr>
          <p:cNvPr id="31" name="Rectangle 30"/>
          <p:cNvSpPr/>
          <p:nvPr/>
        </p:nvSpPr>
        <p:spPr>
          <a:xfrm>
            <a:off x="6397504" y="4361986"/>
            <a:ext cx="2420029" cy="1050294"/>
          </a:xfrm>
          <a:prstGeom prst="rect">
            <a:avLst/>
          </a:prstGeom>
          <a:solidFill>
            <a:srgbClr val="FDFFA0">
              <a:alpha val="75000"/>
            </a:srgbClr>
          </a:solidFill>
          <a:ln w="9525"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2" name="ZoneTexte 31"/>
          <p:cNvSpPr txBox="1"/>
          <p:nvPr/>
        </p:nvSpPr>
        <p:spPr>
          <a:xfrm>
            <a:off x="6442368" y="4293391"/>
            <a:ext cx="2568233" cy="1384995"/>
          </a:xfrm>
          <a:prstGeom prst="rect">
            <a:avLst/>
          </a:prstGeom>
          <a:noFill/>
        </p:spPr>
        <p:txBody>
          <a:bodyPr wrap="square" rtlCol="0">
            <a:spAutoFit/>
          </a:bodyPr>
          <a:lstStyle/>
          <a:p>
            <a:r>
              <a:rPr lang="fr-FR" sz="1200" b="1" dirty="0"/>
              <a:t>Nous avons organisé nos actions pour raconter une histoire sans paroles et choisi une musique adaptée à l’ambiance de notre spectacle. J’ai écouté les idées du groupe et participé aux améliorations de notre production.</a:t>
            </a:r>
          </a:p>
        </p:txBody>
      </p:sp>
      <p:sp>
        <p:nvSpPr>
          <p:cNvPr id="28" name="Rectangle 27"/>
          <p:cNvSpPr/>
          <p:nvPr/>
        </p:nvSpPr>
        <p:spPr>
          <a:xfrm>
            <a:off x="0" y="0"/>
            <a:ext cx="778723" cy="6858000"/>
          </a:xfrm>
          <a:prstGeom prst="rect">
            <a:avLst/>
          </a:prstGeom>
          <a:solidFill>
            <a:srgbClr val="6BE9F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3" name="Rectangle 32"/>
          <p:cNvSpPr/>
          <p:nvPr/>
        </p:nvSpPr>
        <p:spPr>
          <a:xfrm>
            <a:off x="227626" y="0"/>
            <a:ext cx="551097" cy="6858000"/>
          </a:xfrm>
          <a:prstGeom prst="rect">
            <a:avLst/>
          </a:prstGeom>
          <a:solidFill>
            <a:srgbClr val="7618B0"/>
          </a:solidFill>
          <a:ln>
            <a:noFill/>
          </a:ln>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fr-FR" sz="2800" b="1" dirty="0">
                <a:latin typeface="Arial"/>
                <a:cs typeface="Arial"/>
              </a:rPr>
              <a:t>CONNAISSANCES     </a:t>
            </a:r>
            <a:r>
              <a:rPr lang="fr-FR" sz="2000" b="1" dirty="0">
                <a:solidFill>
                  <a:srgbClr val="F2F2F2"/>
                </a:solidFill>
                <a:latin typeface="Arial"/>
                <a:cs typeface="Arial"/>
              </a:rPr>
              <a:t>S’approprier</a:t>
            </a:r>
          </a:p>
        </p:txBody>
      </p:sp>
      <p:sp>
        <p:nvSpPr>
          <p:cNvPr id="3" name="Rectangle à coins arrondis 33">
            <a:extLst>
              <a:ext uri="{FF2B5EF4-FFF2-40B4-BE49-F238E27FC236}">
                <a16:creationId xmlns:a16="http://schemas.microsoft.com/office/drawing/2014/main" id="{C9590448-8C1C-631D-B6CF-2499681BB681}"/>
              </a:ext>
            </a:extLst>
          </p:cNvPr>
          <p:cNvSpPr/>
          <p:nvPr/>
        </p:nvSpPr>
        <p:spPr>
          <a:xfrm>
            <a:off x="2902866" y="475034"/>
            <a:ext cx="4305456" cy="459866"/>
          </a:xfrm>
          <a:prstGeom prst="roundRect">
            <a:avLst/>
          </a:prstGeom>
          <a:noFill/>
          <a:ln>
            <a:solidFill>
              <a:srgbClr val="2D3BD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FDC4282E-5476-1BF7-73E9-7BB8AAFBF300}"/>
              </a:ext>
            </a:extLst>
          </p:cNvPr>
          <p:cNvSpPr txBox="1"/>
          <p:nvPr/>
        </p:nvSpPr>
        <p:spPr>
          <a:xfrm>
            <a:off x="2902866" y="126886"/>
            <a:ext cx="4157180" cy="369332"/>
          </a:xfrm>
          <a:prstGeom prst="rect">
            <a:avLst/>
          </a:prstGeom>
          <a:noFill/>
        </p:spPr>
        <p:txBody>
          <a:bodyPr wrap="square" rtlCol="0">
            <a:spAutoFit/>
          </a:bodyPr>
          <a:lstStyle/>
          <a:p>
            <a:r>
              <a:rPr lang="fr-FR" b="1" dirty="0">
                <a:solidFill>
                  <a:srgbClr val="000000"/>
                </a:solidFill>
              </a:rPr>
              <a:t>Date :  à préciser (Périodes 4 à 6)</a:t>
            </a:r>
          </a:p>
        </p:txBody>
      </p:sp>
      <p:pic>
        <p:nvPicPr>
          <p:cNvPr id="9" name="Picture 2">
            <a:extLst>
              <a:ext uri="{FF2B5EF4-FFF2-40B4-BE49-F238E27FC236}">
                <a16:creationId xmlns:a16="http://schemas.microsoft.com/office/drawing/2014/main" id="{ACCCA4CC-CD6C-DE1F-ABD4-92E1E6407D69}"/>
              </a:ext>
            </a:extLst>
          </p:cNvPr>
          <p:cNvPicPr>
            <a:picLocks noChangeAspect="1" noChangeArrowheads="1"/>
          </p:cNvPicPr>
          <p:nvPr/>
        </p:nvPicPr>
        <p:blipFill>
          <a:blip r:embed="rId3"/>
          <a:srcRect/>
          <a:stretch>
            <a:fillRect/>
          </a:stretch>
        </p:blipFill>
        <p:spPr bwMode="auto">
          <a:xfrm>
            <a:off x="8087095" y="81068"/>
            <a:ext cx="739076" cy="969668"/>
          </a:xfrm>
          <a:prstGeom prst="rect">
            <a:avLst/>
          </a:prstGeom>
          <a:noFill/>
          <a:ln w="9525">
            <a:noFill/>
            <a:miter lim="800000"/>
            <a:headEnd/>
            <a:tailEnd/>
          </a:ln>
        </p:spPr>
      </p:pic>
      <p:pic>
        <p:nvPicPr>
          <p:cNvPr id="2" name="Image 1" descr="Une image contenant texte, conception&#10;&#10;Description générée automatiquement">
            <a:extLst>
              <a:ext uri="{FF2B5EF4-FFF2-40B4-BE49-F238E27FC236}">
                <a16:creationId xmlns:a16="http://schemas.microsoft.com/office/drawing/2014/main" id="{7F222CB9-1F09-9409-830A-D63AB5C5F6C9}"/>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893390" y="59355"/>
            <a:ext cx="1088289" cy="1097719"/>
          </a:xfrm>
          <a:prstGeom prst="rect">
            <a:avLst/>
          </a:prstGeom>
        </p:spPr>
      </p:pic>
      <p:sp>
        <p:nvSpPr>
          <p:cNvPr id="11" name="ZoneTexte 10">
            <a:extLst>
              <a:ext uri="{FF2B5EF4-FFF2-40B4-BE49-F238E27FC236}">
                <a16:creationId xmlns:a16="http://schemas.microsoft.com/office/drawing/2014/main" id="{F9B8A9E2-92F3-C2DC-5BE4-C341C3F79A78}"/>
              </a:ext>
            </a:extLst>
          </p:cNvPr>
          <p:cNvSpPr txBox="1"/>
          <p:nvPr/>
        </p:nvSpPr>
        <p:spPr>
          <a:xfrm>
            <a:off x="2860452" y="496218"/>
            <a:ext cx="4157179" cy="400110"/>
          </a:xfrm>
          <a:prstGeom prst="rect">
            <a:avLst/>
          </a:prstGeom>
          <a:noFill/>
        </p:spPr>
        <p:txBody>
          <a:bodyPr wrap="square" rtlCol="0">
            <a:spAutoFit/>
          </a:bodyPr>
          <a:lstStyle/>
          <a:p>
            <a:pPr algn="ctr"/>
            <a:r>
              <a:rPr lang="fr-FR" sz="2000" b="1" dirty="0">
                <a:latin typeface="Athelas Regular"/>
                <a:cs typeface="Athelas Regular"/>
              </a:rPr>
              <a:t>LE THÉÂTRE D’OMBRES AU CE2</a:t>
            </a:r>
          </a:p>
        </p:txBody>
      </p:sp>
    </p:spTree>
    <p:extLst>
      <p:ext uri="{BB962C8B-B14F-4D97-AF65-F5344CB8AC3E}">
        <p14:creationId xmlns:p14="http://schemas.microsoft.com/office/powerpoint/2010/main" val="3440356101"/>
      </p:ext>
    </p:extLst>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826</TotalTime>
  <Words>891</Words>
  <Application>Microsoft Macintosh PowerPoint</Application>
  <PresentationFormat>Affichage à l'écran (4:3)</PresentationFormat>
  <Paragraphs>71</Paragraphs>
  <Slides>4</Slides>
  <Notes>4</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4</vt:i4>
      </vt:variant>
    </vt:vector>
  </HeadingPairs>
  <TitlesOfParts>
    <vt:vector size="8" baseType="lpstr">
      <vt:lpstr>Arial</vt:lpstr>
      <vt:lpstr>Athelas Regular</vt:lpstr>
      <vt:lpstr>Calibri</vt:lpstr>
      <vt:lpstr>Thème Office</vt:lpstr>
      <vt:lpstr>Présentation PowerPoint</vt:lpstr>
      <vt:lpstr>Présentation PowerPoint</vt:lpstr>
      <vt:lpstr>Présentation PowerPoint</vt:lpstr>
      <vt:lpstr>Présentation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 E-CAHIER PEAC</dc:title>
  <dc:subject>Tous cycles</dc:subject>
  <dc:creator>Mihimana ROTA</dc:creator>
  <cp:keywords/>
  <dc:description/>
  <cp:lastModifiedBy>TIARENUI BECQUET</cp:lastModifiedBy>
  <cp:revision>170</cp:revision>
  <dcterms:created xsi:type="dcterms:W3CDTF">2019-04-24T01:22:54Z</dcterms:created>
  <dcterms:modified xsi:type="dcterms:W3CDTF">2026-09-16T01:15:21Z</dcterms:modified>
  <cp:category/>
</cp:coreProperties>
</file>