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1" r:id="rId2"/>
    <p:sldId id="265" r:id="rId3"/>
    <p:sldId id="266" r:id="rId4"/>
    <p:sldId id="267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9B4BE"/>
    <a:srgbClr val="C39222"/>
    <a:srgbClr val="146AD2"/>
    <a:srgbClr val="C02736"/>
    <a:srgbClr val="EF5061"/>
    <a:srgbClr val="AD0B4A"/>
    <a:srgbClr val="FDFFA0"/>
    <a:srgbClr val="FFE555"/>
    <a:srgbClr val="53B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652" autoAdjust="0"/>
  </p:normalViewPr>
  <p:slideViewPr>
    <p:cSldViewPr snapToGrid="0" snapToObjects="1"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9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7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1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5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16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1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766742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2851323" y="852672"/>
            <a:ext cx="4157180" cy="682954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851323" y="962634"/>
            <a:ext cx="4157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cs typeface="Athelas Regular"/>
              </a:rPr>
              <a:t>L’ABÉCÉDAIRE DES OISEAUX EN SG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994370" y="2123382"/>
            <a:ext cx="2225002" cy="2525500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060869" y="2173858"/>
            <a:ext cx="22250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thelas Regular"/>
                <a:cs typeface="Athelas Regular"/>
              </a:rPr>
              <a:t>PROJET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Ensemble, nous avons créé un abécédaire des oiseaux.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Chaque page présente un oiseau, son nom et sa première lettre décorée.</a:t>
            </a:r>
          </a:p>
        </p:txBody>
      </p:sp>
      <p:sp>
        <p:nvSpPr>
          <p:cNvPr id="15" name="Ellipse 14"/>
          <p:cNvSpPr/>
          <p:nvPr/>
        </p:nvSpPr>
        <p:spPr>
          <a:xfrm>
            <a:off x="3630053" y="2123382"/>
            <a:ext cx="2635677" cy="25255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696551" y="2503237"/>
            <a:ext cx="2575771" cy="191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dirty="0">
                <a:solidFill>
                  <a:srgbClr val="000000"/>
                </a:solidFill>
                <a:latin typeface="Athelas Regular"/>
                <a:cs typeface="Athelas Regular"/>
              </a:rPr>
              <a:t>DOMAINES ARTISTIQUES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Domaine dominant: 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Arts du langage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Autre domaine :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Arts visuels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6637112" y="1885558"/>
            <a:ext cx="2225002" cy="2763324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676411" y="2084262"/>
            <a:ext cx="2225001" cy="179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>
                <a:latin typeface="Athelas Regular"/>
                <a:cs typeface="Athelas Regular"/>
              </a:rPr>
              <a:t>MA PAGE</a:t>
            </a:r>
          </a:p>
          <a:p>
            <a:r>
              <a:rPr lang="fr-FR" sz="2400" dirty="0">
                <a:effectLst/>
                <a:latin typeface="Helvetica Neue" panose="02000503000000020004" pitchFamily="2" charset="0"/>
              </a:rPr>
              <a:t> 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 oiseau s’appelle…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 première lettre est…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décoré la lettre avec…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Phrases recueillies en dictée à l’adulte.</a:t>
            </a:r>
            <a:endParaRPr lang="fr-FR" sz="14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006350" y="5092204"/>
            <a:ext cx="7819822" cy="1413835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17094" y="5281183"/>
            <a:ext cx="7709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 - MON RESSENTI</a:t>
            </a:r>
            <a:r>
              <a:rPr lang="mr-IN" dirty="0">
                <a:latin typeface="Athelas Regular"/>
                <a:cs typeface="Athelas Regular"/>
              </a:rPr>
              <a:t>…</a:t>
            </a:r>
            <a:r>
              <a:rPr lang="fr-FR" dirty="0">
                <a:latin typeface="Athelas Regular"/>
                <a:cs typeface="Athelas Regular"/>
              </a:rPr>
              <a:t> </a:t>
            </a: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(pour l’ensemble du projet)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aimé…     J’ai trouvé difficile…     Je suis fier / fière de…</a:t>
            </a:r>
          </a:p>
          <a:p>
            <a:r>
              <a:rPr lang="fr-FR" sz="16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L’élève parle ; l’adulte écrit sa phrase.</a:t>
            </a:r>
            <a:endParaRPr lang="fr-FR" sz="16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851323" y="25169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à préciser (Périodes 5 à 6)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7BCA1F-46C8-0515-AE5E-5C6C9ADC6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4317" y="174531"/>
            <a:ext cx="11906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F9A08FF3-89C7-5F2D-4397-80C39042EB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4" t="3625" r="34033" b="50366"/>
          <a:stretch/>
        </p:blipFill>
        <p:spPr>
          <a:xfrm>
            <a:off x="939175" y="59804"/>
            <a:ext cx="1548929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9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778724" y="1372465"/>
            <a:ext cx="2779440" cy="2981667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107626" y="1505720"/>
            <a:ext cx="242002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UNE LETTRINE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C’est la première lettre d’un mot, agrandie et décorée.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Elle reste facile à reconnaître.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62092" y="5595433"/>
            <a:ext cx="7664079" cy="1052186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84706" y="5617445"/>
            <a:ext cx="7664079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200" dirty="0">
                <a:latin typeface="Athelas Regular"/>
                <a:cs typeface="Athelas Regular"/>
              </a:rPr>
              <a:t>PHRASE COLLECTIVE – DICTÉE À L’ADULTE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aimé…     J’ai trouvé difficile…     Je suis fier / fière de…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L’élève parle ; l’adulte écrit sa phrase.</a:t>
            </a:r>
            <a:endParaRPr lang="fr-FR" sz="14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90082" y="1164088"/>
            <a:ext cx="2436744" cy="321205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fr-FR" sz="1400" dirty="0">
              <a:solidFill>
                <a:srgbClr val="3366FF"/>
              </a:solidFill>
              <a:latin typeface="Athelas Regular"/>
              <a:cs typeface="Athelas Regular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822000" y="1252688"/>
            <a:ext cx="243674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DES ŒUVRES RENCONTRÉES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Muriel </a:t>
            </a:r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Ruc</a:t>
            </a:r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Lettrine celte, 2021</a:t>
            </a:r>
          </a:p>
          <a:p>
            <a:endParaRPr lang="fr-FR" sz="1200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Amanda </a:t>
            </a:r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Surveski</a:t>
            </a:r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Bird Drop Cap Alphabet, 2017</a:t>
            </a: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6193679" y="1125736"/>
            <a:ext cx="2779439" cy="332178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289819" y="1164088"/>
            <a:ext cx="24166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CE QUE NOUS AVONS OBSERVÉ</a:t>
            </a:r>
            <a:endParaRPr lang="fr-FR" sz="1200" dirty="0">
              <a:solidFill>
                <a:srgbClr val="1F4E79"/>
              </a:solidFill>
              <a:latin typeface="Athelas Regular"/>
              <a:cs typeface="Arial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 couleurs, des lignes, des formes et des motifs répétés.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lettre est liée au décor et au cadre.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093" y="4600955"/>
            <a:ext cx="2396070" cy="71889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233897" y="4632288"/>
            <a:ext cx="225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découvert qu’une lettrine est une grande lettre décorée. </a:t>
            </a:r>
            <a:r>
              <a:rPr lang="fr-FR" sz="12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2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93037" y="4603056"/>
            <a:ext cx="2436744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793036" y="4705365"/>
            <a:ext cx="2376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Dans les œuvres, j’ai remarqué… </a:t>
            </a:r>
            <a:r>
              <a:rPr lang="fr-FR" sz="12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2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2" y="4603056"/>
            <a:ext cx="2425322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445431" y="4713332"/>
            <a:ext cx="232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L’œuvre que je préfère est… parce que…</a:t>
            </a:r>
            <a:r>
              <a:rPr lang="fr-FR" sz="12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2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RENCONTRES     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Fréquenter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2902865" y="475034"/>
            <a:ext cx="4495461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2902866" y="126886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5 à 6)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44DAF-D650-62C2-5417-4A245227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8C4AC7-A642-EEE9-5B58-016F14B92B8B}"/>
              </a:ext>
            </a:extLst>
          </p:cNvPr>
          <p:cNvSpPr txBox="1"/>
          <p:nvPr/>
        </p:nvSpPr>
        <p:spPr>
          <a:xfrm>
            <a:off x="2887316" y="534570"/>
            <a:ext cx="4157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cs typeface="Athelas Regular"/>
              </a:rPr>
              <a:t>L’ABÉCÉDAIRE DES OISEAUX EN SG</a:t>
            </a:r>
          </a:p>
        </p:txBody>
      </p:sp>
      <p:pic>
        <p:nvPicPr>
          <p:cNvPr id="2" name="Image 1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F9A08FF3-89C7-5F2D-4397-80C39042EB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4" t="3625" r="34033" b="50366"/>
          <a:stretch/>
        </p:blipFill>
        <p:spPr>
          <a:xfrm>
            <a:off x="877483" y="67728"/>
            <a:ext cx="974720" cy="983008"/>
          </a:xfrm>
          <a:prstGeom prst="rect">
            <a:avLst/>
          </a:prstGeom>
        </p:spPr>
      </p:pic>
      <p:pic>
        <p:nvPicPr>
          <p:cNvPr id="8" name="Picture 2" descr="Bird Drop Cap Alphabet - A-Z :: Behance">
            <a:extLst>
              <a:ext uri="{FF2B5EF4-FFF2-40B4-BE49-F238E27FC236}">
                <a16:creationId xmlns:a16="http://schemas.microsoft.com/office/drawing/2014/main" id="{2BAE9607-B250-29F6-BDD1-5FF58D515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r="8704"/>
          <a:stretch/>
        </p:blipFill>
        <p:spPr bwMode="auto">
          <a:xfrm>
            <a:off x="5145148" y="3262465"/>
            <a:ext cx="806103" cy="95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Bird Drop Cap Alphabet - A-Z (1) | Images :: Behance">
            <a:extLst>
              <a:ext uri="{FF2B5EF4-FFF2-40B4-BE49-F238E27FC236}">
                <a16:creationId xmlns:a16="http://schemas.microsoft.com/office/drawing/2014/main" id="{FCFB7BDC-DCB0-148E-1412-60BD19B6F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685" y="3426403"/>
            <a:ext cx="1092009" cy="8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9 idées de Moyen Age | lettrine, coloriage alphabet, enluminure">
            <a:extLst>
              <a:ext uri="{FF2B5EF4-FFF2-40B4-BE49-F238E27FC236}">
                <a16:creationId xmlns:a16="http://schemas.microsoft.com/office/drawing/2014/main" id="{3EBD36AB-CA15-EFE4-5E13-16E63E62F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t="19132" r="5917" b="17541"/>
          <a:stretch/>
        </p:blipFill>
        <p:spPr bwMode="auto">
          <a:xfrm>
            <a:off x="1339892" y="2431798"/>
            <a:ext cx="1751698" cy="176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Dessin d’enfant, illustration, croquis&#10;&#10;Description générée automatiquement">
            <a:extLst>
              <a:ext uri="{FF2B5EF4-FFF2-40B4-BE49-F238E27FC236}">
                <a16:creationId xmlns:a16="http://schemas.microsoft.com/office/drawing/2014/main" id="{E2A58DCE-7D25-C3EA-0FA5-301D5A84D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4045" y="1776588"/>
            <a:ext cx="1566111" cy="1180006"/>
          </a:xfrm>
          <a:prstGeom prst="rect">
            <a:avLst/>
          </a:prstGeom>
        </p:spPr>
      </p:pic>
      <p:pic>
        <p:nvPicPr>
          <p:cNvPr id="17" name="Image 16" descr="Une image contenant art, Dessin d’enfant, or, conception&#10;&#10;Description générée automatiquement">
            <a:extLst>
              <a:ext uri="{FF2B5EF4-FFF2-40B4-BE49-F238E27FC236}">
                <a16:creationId xmlns:a16="http://schemas.microsoft.com/office/drawing/2014/main" id="{D9FD8235-0A7A-BFBE-043C-2A4CDC742C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6323" y="2271042"/>
            <a:ext cx="927706" cy="1110884"/>
          </a:xfrm>
          <a:prstGeom prst="rect">
            <a:avLst/>
          </a:prstGeom>
        </p:spPr>
      </p:pic>
      <p:pic>
        <p:nvPicPr>
          <p:cNvPr id="18" name="Image 17" descr="Une image contenant art, Dessin d’enfant, motif, peinture&#10;&#10;Description générée automatiquement">
            <a:extLst>
              <a:ext uri="{FF2B5EF4-FFF2-40B4-BE49-F238E27FC236}">
                <a16:creationId xmlns:a16="http://schemas.microsoft.com/office/drawing/2014/main" id="{753FE25E-D9E1-580E-5B58-C4B35BDCFB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6981" y="2017585"/>
            <a:ext cx="958295" cy="1141175"/>
          </a:xfrm>
          <a:prstGeom prst="rect">
            <a:avLst/>
          </a:prstGeom>
        </p:spPr>
      </p:pic>
      <p:pic>
        <p:nvPicPr>
          <p:cNvPr id="21" name="Image 20" descr="Une image contenant clipart, fleur, dessin, Graphique&#10;&#10;Description générée automatiquement">
            <a:extLst>
              <a:ext uri="{FF2B5EF4-FFF2-40B4-BE49-F238E27FC236}">
                <a16:creationId xmlns:a16="http://schemas.microsoft.com/office/drawing/2014/main" id="{E23D7F0A-C924-2833-5EDD-17E62B9B214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5652"/>
          <a:stretch/>
        </p:blipFill>
        <p:spPr>
          <a:xfrm>
            <a:off x="7419919" y="3210982"/>
            <a:ext cx="1410844" cy="12197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5DD2AF-BAC9-7C80-4583-1C3CD03018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0662" y="3490188"/>
            <a:ext cx="820424" cy="101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22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046605" y="1315877"/>
            <a:ext cx="2420029" cy="30056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55079" y="1322957"/>
            <a:ext cx="2420028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TRACER UNE LETTRE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Poser le gabarit, le tenir et suivre son contour sans le déplacer.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latin typeface="Arial"/>
                <a:ea typeface="Arial"/>
                <a:cs typeface="Arial"/>
              </a:rPr>
              <a:t>PHOTOS DES ÉTAPES DU TRACÉ AVEC LE GABARIT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58750" y="5607415"/>
            <a:ext cx="7667421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58750" y="5607415"/>
            <a:ext cx="76674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IMPRESSIONS, MES ÉMOTIONS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J’étais…     J’ai aimé…     Je suis fier / fière de…</a:t>
            </a:r>
          </a:p>
          <a:p>
            <a:r>
              <a:rPr lang="fr-FR" sz="16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phrase de l’élève écrite par l’adulte.</a:t>
            </a:r>
            <a:endParaRPr lang="fr-FR" sz="16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i="1" strike="sngStrike" dirty="0">
              <a:latin typeface="Athelas Regular"/>
              <a:cs typeface="Athelas Regular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49689" y="1322957"/>
            <a:ext cx="2612687" cy="301053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737660" y="1346680"/>
            <a:ext cx="243674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ESSAYER ET APPRENDRE </a:t>
            </a:r>
          </a:p>
          <a:p>
            <a:pPr algn="ctr">
              <a:lnSpc>
                <a:spcPct val="120000"/>
              </a:lnSpc>
            </a:pPr>
            <a:endParaRPr lang="fr-FR" sz="1200" dirty="0">
              <a:latin typeface="Athelas Regular"/>
              <a:cs typeface="Athelas Regular"/>
            </a:endParaRPr>
          </a:p>
          <a:p>
            <a:pPr>
              <a:lnSpc>
                <a:spcPct val="120000"/>
              </a:lnSpc>
            </a:pPr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Tester des outils et des gestes.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Apprendre à faire un aplat et à répéter un motif.</a:t>
            </a: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PHOTOS DES ESSAIS : OUTILS-APLATS-MOTIFS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45430" y="1414260"/>
            <a:ext cx="2416682" cy="2788085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45430" y="1492121"/>
            <a:ext cx="2416681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CHOISIR ET CRÉER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Choisir un oiseau, sa lettre et au moins deux façons de la décorer.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Observer, améliorer et terminer sa page.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PHOTOS DE LA PAGE TERMINÉE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6759" y="4492897"/>
            <a:ext cx="2399413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90369" y="4498995"/>
            <a:ext cx="2276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appris à tenir le gabarit et à suivre son contour. </a:t>
            </a:r>
            <a:r>
              <a:rPr lang="fr-FR" sz="14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5984" y="4533300"/>
            <a:ext cx="2436744" cy="978020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05984" y="4721550"/>
            <a:ext cx="254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essayé… J’ai réussi à…</a:t>
            </a:r>
          </a:p>
          <a:p>
            <a:r>
              <a:rPr lang="fr-FR" sz="14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0" y="4447320"/>
            <a:ext cx="2416681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6445430" y="4618858"/>
            <a:ext cx="2470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J’ai choisi… pour… J’ai amélioré… </a:t>
            </a:r>
            <a:r>
              <a:rPr lang="fr-FR" sz="14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l’adulte.</a:t>
            </a:r>
            <a:endParaRPr lang="fr-FR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	PRATIQUES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Pratiquer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D0F725-E4E7-AE22-9074-9BEF5FAD2B26}"/>
              </a:ext>
            </a:extLst>
          </p:cNvPr>
          <p:cNvSpPr txBox="1"/>
          <p:nvPr/>
        </p:nvSpPr>
        <p:spPr>
          <a:xfrm>
            <a:off x="2795138" y="490506"/>
            <a:ext cx="415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cs typeface="Athelas Regular"/>
              </a:rPr>
              <a:t>L’ABÉCÉDAIRE DES OISEAUX EN SG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26E4D8-E4FD-C3B7-28FD-D0D8EB514A55}"/>
              </a:ext>
            </a:extLst>
          </p:cNvPr>
          <p:cNvSpPr txBox="1"/>
          <p:nvPr/>
        </p:nvSpPr>
        <p:spPr>
          <a:xfrm>
            <a:off x="2902866" y="4192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5 à 6)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9E066C-2DB3-73A4-E24C-DE7AE580A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9411" y="81068"/>
            <a:ext cx="776760" cy="101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à coins arrondis 33">
            <a:extLst>
              <a:ext uri="{FF2B5EF4-FFF2-40B4-BE49-F238E27FC236}">
                <a16:creationId xmlns:a16="http://schemas.microsoft.com/office/drawing/2014/main" id="{FDA3BCCA-861B-9E66-BF21-BD6DB8FD1650}"/>
              </a:ext>
            </a:extLst>
          </p:cNvPr>
          <p:cNvSpPr/>
          <p:nvPr/>
        </p:nvSpPr>
        <p:spPr>
          <a:xfrm>
            <a:off x="2902866" y="475034"/>
            <a:ext cx="4341082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0C5A3B59-61A4-076A-FB3A-7692305D19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4" t="3625" r="34033" b="50366"/>
          <a:stretch/>
        </p:blipFill>
        <p:spPr>
          <a:xfrm>
            <a:off x="877483" y="67728"/>
            <a:ext cx="974720" cy="98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8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121441" y="1422222"/>
            <a:ext cx="2420029" cy="2931909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108185" y="1477339"/>
            <a:ext cx="2420028" cy="182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VOCABULAIRE</a:t>
            </a:r>
          </a:p>
          <a:p>
            <a:pPr algn="ctr">
              <a:lnSpc>
                <a:spcPct val="120000"/>
              </a:lnSpc>
            </a:pPr>
            <a:endParaRPr lang="fr-FR" sz="1200" dirty="0">
              <a:latin typeface="Athelas Regular"/>
              <a:cs typeface="Athelas Regular"/>
            </a:endParaRP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lettre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alphabet, initiale, lettrine, gabarit, contour.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 décor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aplat, ligne, forme, motif, cadre.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Les actions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tracer, remplir, répéter, orner.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33427" y="5607414"/>
            <a:ext cx="7740692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145414" y="5607414"/>
            <a:ext cx="77287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cs typeface="Athelas Regular"/>
              </a:rPr>
              <a:t>MON ESPACE PERSONNEL </a:t>
            </a:r>
            <a:endParaRPr lang="fr-FR" sz="1600" b="1" dirty="0">
              <a:solidFill>
                <a:srgbClr val="3366FF"/>
              </a:solidFill>
              <a:latin typeface="Athelas Regular"/>
              <a:cs typeface="Athelas Regular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Ajouter une photo ou un détail de ma page.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 Ma lettre est… Mon oiseau est… J’ai choisi… parce que… » — dictée à l’adulte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1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3800304" y="1440261"/>
            <a:ext cx="2436744" cy="2714963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785401" y="1498925"/>
            <a:ext cx="243674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REPÈRES CULTURELS :</a:t>
            </a:r>
          </a:p>
          <a:p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Muriel </a:t>
            </a:r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Ruc</a:t>
            </a:r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Lettrine celte, 2021</a:t>
            </a:r>
          </a:p>
          <a:p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Květa</a:t>
            </a:r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Pacovská</a:t>
            </a:r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Alphabet, 1992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Amanda </a:t>
            </a:r>
            <a:r>
              <a:rPr lang="fr-FR" sz="1200" dirty="0" err="1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Surveski</a:t>
            </a:r>
            <a:endParaRPr lang="fr-FR" sz="12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Bird Drop Cap Alphabet, 2017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57437" y="1398173"/>
            <a:ext cx="2416682" cy="28958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09490" y="1497947"/>
            <a:ext cx="2416681" cy="13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DOMAINES EN LIEN :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Langage oral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Lettres et mots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Oiseaux et monde vivant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Projet collectif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1441" y="4409248"/>
            <a:ext cx="2420029" cy="100645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39414" y="4558815"/>
            <a:ext cx="2408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 sais tracer une lettre avec un gabarit et dire comment je l’ai décorée.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0304" y="4346931"/>
            <a:ext cx="2448726" cy="1068776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24268" y="4451093"/>
            <a:ext cx="243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Je retiens </a:t>
            </a:r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qu’une lettrine est une grande lettre décorée qui reste facile à reconnaître.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97504" y="4361986"/>
            <a:ext cx="2420029" cy="1050294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385522" y="4361986"/>
            <a:ext cx="24080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 suis attentif/</a:t>
            </a:r>
            <a:r>
              <a:rPr lang="fr-FR" sz="14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fr-F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à bien tenir le gabarit, remplir la surface et répéter mon motif avec soin.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CONNAISSANCES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S’approprier</a:t>
            </a:r>
          </a:p>
        </p:txBody>
      </p:sp>
      <p:sp>
        <p:nvSpPr>
          <p:cNvPr id="3" name="Rectangle à coins arrondis 33">
            <a:extLst>
              <a:ext uri="{FF2B5EF4-FFF2-40B4-BE49-F238E27FC236}">
                <a16:creationId xmlns:a16="http://schemas.microsoft.com/office/drawing/2014/main" id="{C9590448-8C1C-631D-B6CF-2499681BB681}"/>
              </a:ext>
            </a:extLst>
          </p:cNvPr>
          <p:cNvSpPr/>
          <p:nvPr/>
        </p:nvSpPr>
        <p:spPr>
          <a:xfrm>
            <a:off x="2902865" y="475034"/>
            <a:ext cx="4157179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B0351-05EB-4FDF-FC76-2899FC09FD66}"/>
              </a:ext>
            </a:extLst>
          </p:cNvPr>
          <p:cNvSpPr txBox="1"/>
          <p:nvPr/>
        </p:nvSpPr>
        <p:spPr>
          <a:xfrm>
            <a:off x="2981426" y="493526"/>
            <a:ext cx="3854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cs typeface="Athelas Regular"/>
              </a:rPr>
              <a:t>L’ABÉCÉDAIRE DES OISEAUX EN SG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C4282E-5476-1BF7-73E9-7BB8AAFBF300}"/>
              </a:ext>
            </a:extLst>
          </p:cNvPr>
          <p:cNvSpPr txBox="1"/>
          <p:nvPr/>
        </p:nvSpPr>
        <p:spPr>
          <a:xfrm>
            <a:off x="2902866" y="126886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5 à 6)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CCCA4CC-CD6C-DE1F-ABD4-92E1E640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BCE96537-F9F2-6A0C-8107-68EDB4B827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4" t="3625" r="34033" b="50366"/>
          <a:stretch/>
        </p:blipFill>
        <p:spPr>
          <a:xfrm>
            <a:off x="877483" y="67728"/>
            <a:ext cx="974720" cy="98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56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607</Words>
  <Application>Microsoft Macintosh PowerPoint</Application>
  <PresentationFormat>Affichage à l'écran (4:3)</PresentationFormat>
  <Paragraphs>110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Athelas Regular</vt:lpstr>
      <vt:lpstr>Calibri</vt:lpstr>
      <vt:lpstr>Helvetica Neue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E-CAHIER PEAC</dc:title>
  <dc:subject>Tous cycles</dc:subject>
  <dc:creator>Mihimana ROTA</dc:creator>
  <cp:keywords/>
  <dc:description/>
  <cp:lastModifiedBy>TIARENUI BECQUET</cp:lastModifiedBy>
  <cp:revision>175</cp:revision>
  <dcterms:created xsi:type="dcterms:W3CDTF">2019-04-24T01:22:54Z</dcterms:created>
  <dcterms:modified xsi:type="dcterms:W3CDTF">2026-09-19T20:32:44Z</dcterms:modified>
  <cp:category/>
</cp:coreProperties>
</file>