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1" r:id="rId2"/>
    <p:sldId id="265" r:id="rId3"/>
    <p:sldId id="266" r:id="rId4"/>
    <p:sldId id="267" r:id="rId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9B4BE"/>
    <a:srgbClr val="C39222"/>
    <a:srgbClr val="146AD2"/>
    <a:srgbClr val="C02736"/>
    <a:srgbClr val="EF5061"/>
    <a:srgbClr val="AD0B4A"/>
    <a:srgbClr val="FDFFA0"/>
    <a:srgbClr val="FFE555"/>
    <a:srgbClr val="53B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652" autoAdjust="0"/>
  </p:normalViewPr>
  <p:slideViewPr>
    <p:cSldViewPr snapToGrid="0" snapToObjects="1">
      <p:cViewPr varScale="1"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E8CDC-7DD6-DF49-BA3D-76ACAD662451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3C3AB-206F-4947-A741-62D1A8AC80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0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3C3AB-206F-4947-A741-62D1A8AC808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78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97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71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55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97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92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112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5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56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36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16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21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D75EE-F115-8A48-9A90-94A7C93EA08C}" type="datetimeFigureOut">
              <a:rPr lang="fr-FR" smtClean="0"/>
              <a:t>19/09/2026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727B1-AEE0-C04B-9BCC-59458CE081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16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766742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2851323" y="852672"/>
            <a:ext cx="4157180" cy="682954"/>
          </a:xfrm>
          <a:prstGeom prst="roundRect">
            <a:avLst/>
          </a:prstGeom>
          <a:noFill/>
          <a:ln>
            <a:solidFill>
              <a:srgbClr val="2D3B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869301" y="841806"/>
            <a:ext cx="4157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Athelas Regular"/>
                <a:cs typeface="Athelas Regular"/>
              </a:rPr>
              <a:t>MOBILES ET CARILLONS DANS LE JARDIN AU CE1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994370" y="2123382"/>
            <a:ext cx="2225002" cy="2525500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82430" y="2286101"/>
            <a:ext cx="222500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thelas Regular"/>
                <a:cs typeface="Athelas Regular"/>
              </a:rPr>
              <a:t>PROJET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En petits groupes, nous avons conçu et fabriqué un mobile-carillon pour le jardin de l’école.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Il devait rester suspendu, bouger avec l’air et produire plusieurs sons.</a:t>
            </a:r>
          </a:p>
        </p:txBody>
      </p:sp>
      <p:sp>
        <p:nvSpPr>
          <p:cNvPr id="15" name="Ellipse 14"/>
          <p:cNvSpPr/>
          <p:nvPr/>
        </p:nvSpPr>
        <p:spPr>
          <a:xfrm>
            <a:off x="3630053" y="2123382"/>
            <a:ext cx="2635677" cy="25255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578813" y="2342313"/>
            <a:ext cx="2575771" cy="1917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dirty="0">
                <a:solidFill>
                  <a:srgbClr val="000000"/>
                </a:solidFill>
                <a:latin typeface="Athelas Regular"/>
                <a:cs typeface="Athelas Regular"/>
              </a:rPr>
              <a:t>DOMAINES ARTISTIQUES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Domaine dominant: 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Arts du son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Autre domaine: </a:t>
            </a:r>
          </a:p>
          <a:p>
            <a:pPr algn="ctr">
              <a:lnSpc>
                <a:spcPct val="120000"/>
              </a:lnSpc>
            </a:pP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Arts visuels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6637112" y="1885558"/>
            <a:ext cx="2225002" cy="2763324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6630520" y="1978948"/>
            <a:ext cx="2225001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400" dirty="0">
                <a:latin typeface="Athelas Regular"/>
                <a:cs typeface="Athelas Regular"/>
              </a:rPr>
              <a:t>NOTRE PRODUCTION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4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Notre mobile-carillon s’appelle…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Nous avons choisi…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Il produit des sons…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Nous l’avons amélioré en…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006350" y="5092204"/>
            <a:ext cx="7819822" cy="1413835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271474" y="5300752"/>
            <a:ext cx="77090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thelas Regular"/>
                <a:cs typeface="Athelas Regular"/>
              </a:rPr>
              <a:t>MES IMPRESSIONS - MON RESSENTI</a:t>
            </a:r>
            <a:r>
              <a:rPr lang="mr-IN" dirty="0">
                <a:latin typeface="Athelas Regular"/>
                <a:cs typeface="Athelas Regular"/>
              </a:rPr>
              <a:t>…</a:t>
            </a:r>
            <a:r>
              <a:rPr lang="fr-FR" dirty="0">
                <a:latin typeface="Athelas Regular"/>
                <a:cs typeface="Athelas Regular"/>
              </a:rPr>
              <a:t> </a:t>
            </a:r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(pour l’ensemble du projet)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</a:rPr>
              <a:t>J’ai aimé…     J’ai été surpris(e) par…     Je suis fier / fière de…</a:t>
            </a:r>
          </a:p>
          <a:p>
            <a:r>
              <a:rPr lang="fr-FR" sz="1600" i="1" dirty="0">
                <a:solidFill>
                  <a:srgbClr val="3366FF"/>
                </a:solidFill>
                <a:effectLst/>
              </a:rPr>
              <a:t>L’élève peut ajouter une photographie ou un court enregistrement sonore.</a:t>
            </a:r>
            <a:endParaRPr lang="fr-FR" sz="1600" dirty="0">
              <a:solidFill>
                <a:srgbClr val="3366FF"/>
              </a:solidFill>
              <a:effectLst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51323" y="251694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Date : à préciser (selon le projet jardin)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C7BCA1F-46C8-0515-AE5E-5C6C9ADC6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4317" y="174531"/>
            <a:ext cx="11906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F13AE549-A5AE-DBD1-87F5-3E0AD35530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49227" r="64956" b="4764"/>
          <a:stretch/>
        </p:blipFill>
        <p:spPr>
          <a:xfrm>
            <a:off x="909191" y="91307"/>
            <a:ext cx="1432273" cy="144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9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778724" y="1372465"/>
            <a:ext cx="2779440" cy="2981667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58432" y="1441488"/>
            <a:ext cx="2420028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ARTISTE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Harry </a:t>
            </a:r>
            <a:r>
              <a:rPr lang="fr-FR" sz="1200" dirty="0" err="1">
                <a:solidFill>
                  <a:srgbClr val="3366FF"/>
                </a:solidFill>
                <a:effectLst/>
              </a:rPr>
              <a:t>Bertoia</a:t>
            </a:r>
            <a:endParaRPr lang="fr-FR" sz="1200" dirty="0">
              <a:solidFill>
                <a:srgbClr val="3366FF"/>
              </a:solidFill>
              <a:effectLst/>
            </a:endParaRP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1915-1978</a:t>
            </a:r>
          </a:p>
          <a:p>
            <a:r>
              <a:rPr lang="fr-FR" sz="1200" i="1" dirty="0">
                <a:solidFill>
                  <a:srgbClr val="3366FF"/>
                </a:solidFill>
                <a:effectLst/>
              </a:rPr>
              <a:t>Un artiste et designer qui a créé des sculptures sonores.</a:t>
            </a:r>
            <a:endParaRPr lang="fr-FR" sz="1200" dirty="0">
              <a:solidFill>
                <a:srgbClr val="3366FF"/>
              </a:solidFill>
              <a:effectLst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1162092" y="5595433"/>
            <a:ext cx="7664079" cy="1052186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84706" y="5617445"/>
            <a:ext cx="7664079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fr-FR" sz="1200" dirty="0">
                <a:latin typeface="Athelas Regular"/>
                <a:cs typeface="Athelas Regular"/>
              </a:rPr>
              <a:t>MON RESSENTI - CE QUE J’AI RETENU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Je me suis inspiré de l’œuvre sans la copier. J’ai répété certains objets, changé leur taille ou leur place et choisi comment ils allaient se toucher.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</a:rPr>
              <a:t>Mon ressenti : cette œuvre me fait penser à…  Elle me fait ressentir…</a:t>
            </a:r>
            <a:endParaRPr lang="fr-FR" sz="1400" dirty="0">
              <a:solidFill>
                <a:srgbClr val="3366FF"/>
              </a:solidFill>
              <a:effectLst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690082" y="1164088"/>
            <a:ext cx="2436744" cy="321205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fr-FR" sz="1400" dirty="0">
              <a:solidFill>
                <a:srgbClr val="3366FF"/>
              </a:solidFill>
              <a:latin typeface="Athelas Regular"/>
              <a:cs typeface="Athelas Regular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822000" y="1252688"/>
            <a:ext cx="24367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L’OEUVRE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Tonal Sculpture, 1977</a:t>
            </a:r>
          </a:p>
          <a:p>
            <a:r>
              <a:rPr lang="fr-FR" sz="1200" dirty="0">
                <a:solidFill>
                  <a:srgbClr val="3366FF"/>
                </a:solidFill>
                <a:effectLst/>
              </a:rPr>
              <a:t>Une sculpture sonore en métal 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.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193679" y="1125736"/>
            <a:ext cx="2779439" cy="332178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289819" y="1164088"/>
            <a:ext cx="2416681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CE QUE NOUS AVONS OBSERVÉ</a:t>
            </a:r>
            <a:endParaRPr lang="fr-FR" sz="1200" dirty="0">
              <a:solidFill>
                <a:srgbClr val="1F4E79"/>
              </a:solidFill>
              <a:latin typeface="Athelas Regular"/>
              <a:ea typeface="Arial"/>
              <a:cs typeface="Arial"/>
            </a:endParaRPr>
          </a:p>
          <a:p>
            <a:endParaRPr lang="fr-FR" sz="1400" dirty="0">
              <a:solidFill>
                <a:srgbClr val="3366FF"/>
              </a:solidFill>
              <a:effectLst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Des tiges métalliques bougent, se touchent et vibrent.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2093" y="4600955"/>
            <a:ext cx="2396070" cy="71889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233897" y="4632288"/>
            <a:ext cx="225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découvert Harry </a:t>
            </a:r>
            <a:r>
              <a:rPr lang="fr-FR" sz="1200" b="1" dirty="0" err="1">
                <a:effectLst/>
              </a:rPr>
              <a:t>Bertoia</a:t>
            </a:r>
            <a:r>
              <a:rPr lang="fr-FR" sz="1200" b="1" dirty="0">
                <a:effectLst/>
              </a:rPr>
              <a:t>, un artiste qui crée des sculptures sonores.</a:t>
            </a:r>
            <a:endParaRPr lang="fr-FR" sz="1200" dirty="0">
              <a:effectLst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793037" y="4603056"/>
            <a:ext cx="2436744" cy="716798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793037" y="4622078"/>
            <a:ext cx="2376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observé des tiges en métal répétées, de hauteurs différentes et espacées.</a:t>
            </a:r>
            <a:endParaRPr lang="fr-FR" sz="1200" dirty="0"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45432" y="4603056"/>
            <a:ext cx="2425322" cy="716798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464655" y="4659624"/>
            <a:ext cx="2324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J’ai compris que les objets font du son quand ils bougent, se touchent et vibrent.</a:t>
            </a:r>
            <a:endParaRPr lang="fr-FR" sz="1200" dirty="0">
              <a:effectLst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RENCONTRES     </a:t>
            </a:r>
            <a:r>
              <a:rPr lang="fr-FR" sz="2000" b="1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Fréquenter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902865" y="5531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Date :  à préciser (selon le projet jardin)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44DAF-D650-62C2-5417-4A245227E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87095" y="81068"/>
            <a:ext cx="739076" cy="9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C831CCA3-E72A-EE0E-AE43-37D5F825FF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49227" r="64956" b="4764"/>
          <a:stretch/>
        </p:blipFill>
        <p:spPr>
          <a:xfrm>
            <a:off x="906537" y="127218"/>
            <a:ext cx="961581" cy="969668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792C0EF-5948-3D48-3C61-C5A614CA1A45}"/>
              </a:ext>
            </a:extLst>
          </p:cNvPr>
          <p:cNvGrpSpPr/>
          <p:nvPr/>
        </p:nvGrpSpPr>
        <p:grpSpPr>
          <a:xfrm>
            <a:off x="2875901" y="382081"/>
            <a:ext cx="4495461" cy="717047"/>
            <a:chOff x="2875901" y="382081"/>
            <a:chExt cx="4495461" cy="717047"/>
          </a:xfrm>
        </p:grpSpPr>
        <p:sp>
          <p:nvSpPr>
            <p:cNvPr id="34" name="Rectangle à coins arrondis 33"/>
            <p:cNvSpPr/>
            <p:nvPr/>
          </p:nvSpPr>
          <p:spPr>
            <a:xfrm>
              <a:off x="2875901" y="382081"/>
              <a:ext cx="4495461" cy="683264"/>
            </a:xfrm>
            <a:prstGeom prst="roundRect">
              <a:avLst/>
            </a:prstGeom>
            <a:noFill/>
            <a:ln>
              <a:solidFill>
                <a:srgbClr val="2D3BD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F03C51A-A892-36EC-1095-F7A9BE7791D7}"/>
                </a:ext>
              </a:extLst>
            </p:cNvPr>
            <p:cNvSpPr txBox="1"/>
            <p:nvPr/>
          </p:nvSpPr>
          <p:spPr>
            <a:xfrm>
              <a:off x="2961782" y="391242"/>
              <a:ext cx="41571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latin typeface="Athelas Regular"/>
                  <a:cs typeface="Athelas Regular"/>
                </a:rPr>
                <a:t>MOBILES ET CARILLONS DANS LE JARDIN AU CE1</a:t>
              </a:r>
            </a:p>
          </p:txBody>
        </p:sp>
      </p:grpSp>
      <p:pic>
        <p:nvPicPr>
          <p:cNvPr id="1026" name="Picture 2" descr="Image de Harry Bertoia Foundation">
            <a:extLst>
              <a:ext uri="{FF2B5EF4-FFF2-40B4-BE49-F238E27FC236}">
                <a16:creationId xmlns:a16="http://schemas.microsoft.com/office/drawing/2014/main" id="{CE62367D-63A3-E74B-E6EC-58BDF8E49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936" y="2536086"/>
            <a:ext cx="1693015" cy="169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nal Sculpture by Harry Bertoia">
            <a:extLst>
              <a:ext uri="{FF2B5EF4-FFF2-40B4-BE49-F238E27FC236}">
                <a16:creationId xmlns:a16="http://schemas.microsoft.com/office/drawing/2014/main" id="{4136A8EC-767E-6F9C-5B45-B0C3AC168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939" y="1958869"/>
            <a:ext cx="1795029" cy="245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Harry_Bertoia_exterieur.mp4">
            <a:hlinkClick r:id="" action="ppaction://media"/>
            <a:extLst>
              <a:ext uri="{FF2B5EF4-FFF2-40B4-BE49-F238E27FC236}">
                <a16:creationId xmlns:a16="http://schemas.microsoft.com/office/drawing/2014/main" id="{7F304764-5B6A-94BF-89E8-49DE6E23DE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 flipH="1">
            <a:off x="6319851" y="2292037"/>
            <a:ext cx="2386649" cy="134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2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046605" y="1315877"/>
            <a:ext cx="2420029" cy="3005630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55079" y="1322957"/>
            <a:ext cx="2420028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ÉCOUTER ET EXPÉRIMENTER 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Repérer les sons du jardin, puis tester plusieurs matériaux et plusieurs actions.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latin typeface="Arial"/>
                <a:ea typeface="Arial"/>
                <a:cs typeface="Arial"/>
              </a:rPr>
              <a:t>PHOTOS DE L’ÉCOUTE ET DES ESSAIS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58750" y="5607415"/>
            <a:ext cx="7667421" cy="1040204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1158750" y="5607415"/>
            <a:ext cx="766742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thelas Regular"/>
                <a:cs typeface="Athelas Regular"/>
              </a:rPr>
              <a:t>MES IMPRESSIONS, MES ÉMOTIONS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J’ai aimé…     J’ai trouvé difficile…     Le son de notre mobile me fait penser à…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</a:rPr>
              <a:t>Ajouter, si possible, une courte captation sonore.</a:t>
            </a:r>
            <a:endParaRPr lang="fr-FR" sz="1400" dirty="0">
              <a:solidFill>
                <a:srgbClr val="3366FF"/>
              </a:solidFill>
              <a:effectLst/>
            </a:endParaRPr>
          </a:p>
          <a:p>
            <a:endParaRPr lang="fr-FR" sz="1600" i="1" strike="sngStrike" dirty="0">
              <a:latin typeface="Athelas Regular"/>
              <a:cs typeface="Athelas Regular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3649689" y="1322957"/>
            <a:ext cx="2612687" cy="3010536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737660" y="1346680"/>
            <a:ext cx="2436744" cy="228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CHERCHER ET FABRIQUER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Dessiner le projet, choisir les matériaux, suspendre, attacher et équilibrer les éléments.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CROQUIS OU PHOTOS DE LA FABRICATION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445430" y="1414260"/>
            <a:ext cx="2416682" cy="2788085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445430" y="1492121"/>
            <a:ext cx="2416681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TESTER ET AJUSTER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Observer un problème, modifier un seul élément, puis comparer avant et après.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ea typeface="Arial"/>
              <a:cs typeface="Arial"/>
            </a:endParaRPr>
          </a:p>
          <a:p>
            <a:pPr algn="ctr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r>
              <a:rPr lang="fr-FR" sz="1200" dirty="0">
                <a:solidFill>
                  <a:srgbClr val="3366FF"/>
                </a:solidFill>
                <a:ea typeface="Arial"/>
                <a:cs typeface="Arial"/>
              </a:rPr>
              <a:t>PHOTOS DU MOBILE-CARILLON INSTALLÉ DANS LE JARDIN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6759" y="4492897"/>
            <a:ext cx="2399413" cy="104626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212838" y="4665138"/>
            <a:ext cx="22762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</a:rPr>
              <a:t>J’ai repéré des sons dans le jardin et comparé plusieurs matériaux.</a:t>
            </a:r>
            <a:endParaRPr lang="fr-FR" sz="1400" dirty="0">
              <a:effectLst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5984" y="4533300"/>
            <a:ext cx="2436744" cy="978020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805984" y="4665137"/>
            <a:ext cx="25479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</a:rPr>
              <a:t>J’ai appris à suspendre les objets, vérifier les attaches et équilibrer le mobile.</a:t>
            </a:r>
            <a:endParaRPr lang="fr-FR" sz="1400" dirty="0"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45430" y="4447320"/>
            <a:ext cx="2416681" cy="104626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6445430" y="4685873"/>
            <a:ext cx="2344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effectLst/>
              </a:rPr>
              <a:t>Notre groupe a modifié…</a:t>
            </a:r>
            <a:endParaRPr lang="fr-FR" sz="1400" dirty="0">
              <a:effectLst/>
            </a:endParaRPr>
          </a:p>
          <a:p>
            <a:r>
              <a:rPr lang="fr-FR" sz="1400" b="1" dirty="0">
                <a:effectLst/>
              </a:rPr>
              <a:t>Cela a changé…</a:t>
            </a:r>
            <a:endParaRPr lang="fr-FR" sz="1400" dirty="0">
              <a:effectLst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	PRATIQUES     </a:t>
            </a:r>
            <a:r>
              <a:rPr lang="fr-FR" sz="2000" b="1" dirty="0">
                <a:solidFill>
                  <a:srgbClr val="F2F2F2"/>
                </a:solidFill>
                <a:latin typeface="Arial"/>
                <a:cs typeface="Arial"/>
              </a:rPr>
              <a:t>Pratiquer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26E4D8-E4FD-C3B7-28FD-D0D8EB514A55}"/>
              </a:ext>
            </a:extLst>
          </p:cNvPr>
          <p:cNvSpPr txBox="1"/>
          <p:nvPr/>
        </p:nvSpPr>
        <p:spPr>
          <a:xfrm>
            <a:off x="2902866" y="41924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Date :  à préciser (selon le projet jardin)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9E066C-2DB3-73A4-E24C-DE7AE580A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9411" y="81068"/>
            <a:ext cx="776760" cy="101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86356D39-40D3-BA23-0766-4B52606AD7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49227" r="64956" b="4764"/>
          <a:stretch/>
        </p:blipFill>
        <p:spPr>
          <a:xfrm>
            <a:off x="898686" y="49736"/>
            <a:ext cx="961581" cy="96966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F3F15949-D7DE-3D24-16E7-F2741D7543E0}"/>
              </a:ext>
            </a:extLst>
          </p:cNvPr>
          <p:cNvGrpSpPr/>
          <p:nvPr/>
        </p:nvGrpSpPr>
        <p:grpSpPr>
          <a:xfrm>
            <a:off x="2849632" y="454133"/>
            <a:ext cx="4495461" cy="717047"/>
            <a:chOff x="2875901" y="382081"/>
            <a:chExt cx="4495461" cy="717047"/>
          </a:xfrm>
        </p:grpSpPr>
        <p:sp>
          <p:nvSpPr>
            <p:cNvPr id="11" name="Rectangle à coins arrondis 33">
              <a:extLst>
                <a:ext uri="{FF2B5EF4-FFF2-40B4-BE49-F238E27FC236}">
                  <a16:creationId xmlns:a16="http://schemas.microsoft.com/office/drawing/2014/main" id="{022E3750-0858-34DB-EABC-422A192C7ECD}"/>
                </a:ext>
              </a:extLst>
            </p:cNvPr>
            <p:cNvSpPr/>
            <p:nvPr/>
          </p:nvSpPr>
          <p:spPr>
            <a:xfrm>
              <a:off x="2875901" y="382081"/>
              <a:ext cx="4495461" cy="683264"/>
            </a:xfrm>
            <a:prstGeom prst="roundRect">
              <a:avLst/>
            </a:prstGeom>
            <a:noFill/>
            <a:ln>
              <a:solidFill>
                <a:srgbClr val="2D3BD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ECA72C4-F3F8-8EBC-F440-F630B9687BD3}"/>
                </a:ext>
              </a:extLst>
            </p:cNvPr>
            <p:cNvSpPr txBox="1"/>
            <p:nvPr/>
          </p:nvSpPr>
          <p:spPr>
            <a:xfrm>
              <a:off x="2961782" y="391242"/>
              <a:ext cx="41571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latin typeface="Athelas Regular"/>
                  <a:cs typeface="Athelas Regular"/>
                </a:rPr>
                <a:t>MOBILES ET CARILLONS DANS LE JARDIN AU CE1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938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1121441" y="1422222"/>
            <a:ext cx="2420029" cy="2931909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1108185" y="1477339"/>
            <a:ext cx="2420028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VOCABULAIRE</a:t>
            </a:r>
          </a:p>
          <a:p>
            <a:endParaRPr lang="fr-FR" sz="1400" b="1" dirty="0">
              <a:solidFill>
                <a:srgbClr val="3366FF"/>
              </a:solidFill>
              <a:effectLst/>
            </a:endParaRPr>
          </a:p>
          <a:p>
            <a:r>
              <a:rPr lang="fr-FR" sz="1400" b="1" dirty="0">
                <a:solidFill>
                  <a:srgbClr val="3366FF"/>
                </a:solidFill>
                <a:effectLst/>
              </a:rPr>
              <a:t>Son : </a:t>
            </a:r>
            <a:r>
              <a:rPr lang="fr-FR" sz="1400" dirty="0">
                <a:solidFill>
                  <a:srgbClr val="3366FF"/>
                </a:solidFill>
                <a:effectLst/>
              </a:rPr>
              <a:t>source sonore, vibration, résonance, timbre, aigu, grave, doux, fort.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</a:rPr>
              <a:t>Mouvement : </a:t>
            </a:r>
            <a:r>
              <a:rPr lang="fr-FR" sz="1400" dirty="0">
                <a:solidFill>
                  <a:srgbClr val="3366FF"/>
                </a:solidFill>
                <a:effectLst/>
              </a:rPr>
              <a:t>balancer, tourner, osciller, se toucher.</a:t>
            </a:r>
          </a:p>
          <a:p>
            <a:r>
              <a:rPr lang="fr-FR" sz="1400" b="1" dirty="0">
                <a:solidFill>
                  <a:srgbClr val="3366FF"/>
                </a:solidFill>
                <a:effectLst/>
              </a:rPr>
              <a:t>Fabrication : </a:t>
            </a:r>
            <a:r>
              <a:rPr lang="fr-FR" sz="1400" dirty="0">
                <a:solidFill>
                  <a:srgbClr val="3366FF"/>
                </a:solidFill>
                <a:effectLst/>
              </a:rPr>
              <a:t>suspendre, attacher, équilibrer, tester, ajuster.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1133427" y="5607414"/>
            <a:ext cx="7740692" cy="1040204"/>
          </a:xfrm>
          <a:prstGeom prst="roundRect">
            <a:avLst>
              <a:gd name="adj" fmla="val 9077"/>
            </a:avLst>
          </a:prstGeom>
          <a:solidFill>
            <a:srgbClr val="FDFFA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145414" y="5607414"/>
            <a:ext cx="7728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cs typeface="Athelas Regular"/>
              </a:rPr>
              <a:t>MON ESPACE PERSONNEL </a:t>
            </a:r>
            <a:endParaRPr lang="fr-FR" sz="1600" b="1" dirty="0">
              <a:solidFill>
                <a:srgbClr val="3366FF"/>
              </a:solidFill>
              <a:latin typeface="Athelas Regular"/>
              <a:cs typeface="Athelas Regular"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  <a:latin typeface="Helvetica Neue" panose="02000503000000020004" pitchFamily="2" charset="0"/>
              </a:rPr>
              <a:t>Ajouter une photo, un court enregistrement ou le cartel de notre mobile-carillon.</a:t>
            </a:r>
          </a:p>
          <a:p>
            <a:r>
              <a:rPr lang="fr-FR" sz="1400" i="1" dirty="0">
                <a:solidFill>
                  <a:srgbClr val="3366FF"/>
                </a:solidFill>
                <a:effectLst/>
                <a:latin typeface="Helvetica Neue" panose="02000503000000020004" pitchFamily="2" charset="0"/>
              </a:rPr>
              <a:t>Ce que j’ai appris : …</a:t>
            </a:r>
            <a:endParaRPr lang="fr-FR" sz="1400" dirty="0">
              <a:solidFill>
                <a:srgbClr val="3366FF"/>
              </a:solidFill>
              <a:effectLst/>
              <a:latin typeface="Helvetica Neue" panose="02000503000000020004" pitchFamily="2" charset="0"/>
            </a:endParaRPr>
          </a:p>
          <a:p>
            <a:r>
              <a:rPr lang="fr-FR" sz="1600" dirty="0">
                <a:solidFill>
                  <a:srgbClr val="3366FF"/>
                </a:solidFill>
                <a:latin typeface="Athelas Regular"/>
                <a:cs typeface="Athelas Regular"/>
              </a:rPr>
              <a:t> </a:t>
            </a:r>
          </a:p>
        </p:txBody>
      </p:sp>
      <p:sp>
        <p:nvSpPr>
          <p:cNvPr id="22" name="Rectangle à coins arrondis 21"/>
          <p:cNvSpPr/>
          <p:nvPr/>
        </p:nvSpPr>
        <p:spPr>
          <a:xfrm>
            <a:off x="3800304" y="1440261"/>
            <a:ext cx="2436744" cy="2714963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3824278" y="1491757"/>
            <a:ext cx="2436744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REPÈRES CULTURELS :</a:t>
            </a:r>
          </a:p>
          <a:p>
            <a:pPr algn="ctr">
              <a:lnSpc>
                <a:spcPct val="120000"/>
              </a:lnSpc>
            </a:pPr>
            <a:endParaRPr lang="fr-FR" sz="1200" dirty="0">
              <a:latin typeface="Athelas Regular"/>
              <a:cs typeface="Athelas Regular"/>
            </a:endParaRPr>
          </a:p>
          <a:p>
            <a:r>
              <a:rPr lang="fr-FR" sz="1600" dirty="0">
                <a:solidFill>
                  <a:srgbClr val="3366FF"/>
                </a:solidFill>
                <a:effectLst/>
              </a:rPr>
              <a:t>Harry </a:t>
            </a:r>
            <a:r>
              <a:rPr lang="fr-FR" sz="1600" dirty="0" err="1">
                <a:solidFill>
                  <a:srgbClr val="3366FF"/>
                </a:solidFill>
                <a:effectLst/>
              </a:rPr>
              <a:t>Bertoia</a:t>
            </a:r>
            <a:endParaRPr lang="fr-FR" sz="1600" dirty="0">
              <a:solidFill>
                <a:srgbClr val="3366FF"/>
              </a:solidFill>
              <a:effectLst/>
            </a:endParaRPr>
          </a:p>
          <a:p>
            <a:r>
              <a:rPr lang="fr-FR" sz="1600" dirty="0">
                <a:solidFill>
                  <a:srgbClr val="3366FF"/>
                </a:solidFill>
                <a:effectLst/>
              </a:rPr>
              <a:t>Tonal Sculpture, 1977</a:t>
            </a:r>
          </a:p>
          <a:p>
            <a:r>
              <a:rPr lang="fr-FR" sz="1600" dirty="0">
                <a:solidFill>
                  <a:srgbClr val="3366FF"/>
                </a:solidFill>
                <a:effectLst/>
              </a:rPr>
              <a:t>La sculpture sonore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6457437" y="1398173"/>
            <a:ext cx="2416682" cy="2895830"/>
          </a:xfrm>
          <a:prstGeom prst="roundRect">
            <a:avLst>
              <a:gd name="adj" fmla="val 9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6409490" y="1497947"/>
            <a:ext cx="2416681" cy="157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200" dirty="0">
                <a:latin typeface="Athelas Regular"/>
                <a:cs typeface="Athelas Regular"/>
              </a:rPr>
              <a:t>DOMAINES EN LIEN :</a:t>
            </a:r>
          </a:p>
          <a:p>
            <a:pPr algn="l">
              <a:defRPr sz="1125">
                <a:solidFill>
                  <a:srgbClr val="1F4E79"/>
                </a:solidFill>
                <a:latin typeface="Arial"/>
                <a:ea typeface="Arial"/>
                <a:cs typeface="Arial"/>
              </a:defRPr>
            </a:pPr>
            <a:endParaRPr lang="fr-FR" sz="1200" dirty="0">
              <a:solidFill>
                <a:srgbClr val="3366FF"/>
              </a:solidFill>
              <a:latin typeface="Arial"/>
              <a:ea typeface="Arial"/>
              <a:cs typeface="Arial"/>
            </a:endParaRP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Arts plastiques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Éducation musicale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Questionner le monde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Langage oral </a:t>
            </a:r>
          </a:p>
          <a:p>
            <a:r>
              <a:rPr lang="fr-FR" sz="1400" dirty="0">
                <a:solidFill>
                  <a:srgbClr val="3366FF"/>
                </a:solidFill>
                <a:effectLst/>
              </a:rPr>
              <a:t>EMC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1441" y="4409248"/>
            <a:ext cx="2420029" cy="1006459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145414" y="4455161"/>
            <a:ext cx="2408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Je sais expliquer comment notre mobile bouge, produit des sons et comment nous l’avons amélioré.</a:t>
            </a:r>
            <a:endParaRPr lang="fr-FR" sz="1200" dirty="0">
              <a:effectLst/>
            </a:endParaRPr>
          </a:p>
          <a:p>
            <a:endParaRPr lang="fr-FR" sz="1200" b="1" dirty="0">
              <a:ea typeface="Arial"/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800304" y="4346931"/>
            <a:ext cx="2448726" cy="1068776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3800304" y="4412314"/>
            <a:ext cx="24607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Je retiens que les objets bougent et produisent des sons différents selon leur matière, leur taille, leur place et la façon dont ils sont suspendus.</a:t>
            </a:r>
            <a:endParaRPr lang="fr-FR" sz="1200" dirty="0">
              <a:effectLst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97504" y="4361986"/>
            <a:ext cx="2420029" cy="1050294"/>
          </a:xfrm>
          <a:prstGeom prst="rect">
            <a:avLst/>
          </a:prstGeom>
          <a:solidFill>
            <a:srgbClr val="FDFFA0">
              <a:alpha val="75000"/>
            </a:srgbClr>
          </a:solidFill>
          <a:ln w="952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6397504" y="4465821"/>
            <a:ext cx="240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effectLst/>
              </a:rPr>
              <a:t>Je suis attentif/</a:t>
            </a:r>
            <a:r>
              <a:rPr lang="fr-FR" sz="1200" b="1" dirty="0" err="1">
                <a:effectLst/>
              </a:rPr>
              <a:t>ve</a:t>
            </a:r>
            <a:r>
              <a:rPr lang="fr-FR" sz="1200" b="1" dirty="0">
                <a:effectLst/>
              </a:rPr>
              <a:t> à la solidité des attaches, à l’équilibre du mobile et aux règles de sécurité.</a:t>
            </a:r>
            <a:endParaRPr lang="fr-FR" sz="1200" dirty="0">
              <a:effectLst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778723" cy="6858000"/>
          </a:xfrm>
          <a:prstGeom prst="rect">
            <a:avLst/>
          </a:prstGeom>
          <a:solidFill>
            <a:srgbClr val="6B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227626" y="0"/>
            <a:ext cx="551097" cy="6858000"/>
          </a:xfrm>
          <a:prstGeom prst="rect">
            <a:avLst/>
          </a:prstGeom>
          <a:solidFill>
            <a:srgbClr val="761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sz="2800" b="1" dirty="0">
                <a:latin typeface="Arial"/>
                <a:cs typeface="Arial"/>
              </a:rPr>
              <a:t>CONNAISSANCES     </a:t>
            </a:r>
            <a:r>
              <a:rPr lang="fr-FR" sz="2000" b="1" dirty="0">
                <a:solidFill>
                  <a:srgbClr val="F2F2F2"/>
                </a:solidFill>
                <a:latin typeface="Arial"/>
                <a:cs typeface="Arial"/>
              </a:rPr>
              <a:t>S’approprier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C4282E-5476-1BF7-73E9-7BB8AAFBF300}"/>
              </a:ext>
            </a:extLst>
          </p:cNvPr>
          <p:cNvSpPr txBox="1"/>
          <p:nvPr/>
        </p:nvSpPr>
        <p:spPr>
          <a:xfrm>
            <a:off x="2841923" y="81068"/>
            <a:ext cx="4157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</a:rPr>
              <a:t>Date :  à préciser (selon le projet jardin)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CCCA4CC-CD6C-DE1F-ABD4-92E1E640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7095" y="81068"/>
            <a:ext cx="739076" cy="96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 descr="Une image contenant texte, conception&#10;&#10;Description générée automatiquement">
            <a:extLst>
              <a:ext uri="{FF2B5EF4-FFF2-40B4-BE49-F238E27FC236}">
                <a16:creationId xmlns:a16="http://schemas.microsoft.com/office/drawing/2014/main" id="{B4242F05-73CC-9C17-F02D-F1936B97AA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" t="49227" r="64956" b="4764"/>
          <a:stretch/>
        </p:blipFill>
        <p:spPr>
          <a:xfrm>
            <a:off x="898686" y="49736"/>
            <a:ext cx="961581" cy="969668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98F60D33-1163-FEBC-4031-187825B7A15C}"/>
              </a:ext>
            </a:extLst>
          </p:cNvPr>
          <p:cNvGrpSpPr/>
          <p:nvPr/>
        </p:nvGrpSpPr>
        <p:grpSpPr>
          <a:xfrm>
            <a:off x="2756042" y="523620"/>
            <a:ext cx="4495461" cy="717047"/>
            <a:chOff x="2875901" y="382081"/>
            <a:chExt cx="4495461" cy="717047"/>
          </a:xfrm>
        </p:grpSpPr>
        <p:sp>
          <p:nvSpPr>
            <p:cNvPr id="11" name="Rectangle à coins arrondis 33">
              <a:extLst>
                <a:ext uri="{FF2B5EF4-FFF2-40B4-BE49-F238E27FC236}">
                  <a16:creationId xmlns:a16="http://schemas.microsoft.com/office/drawing/2014/main" id="{44AD29FD-EC3A-A973-1D74-36106AFE94BA}"/>
                </a:ext>
              </a:extLst>
            </p:cNvPr>
            <p:cNvSpPr/>
            <p:nvPr/>
          </p:nvSpPr>
          <p:spPr>
            <a:xfrm>
              <a:off x="2875901" y="382081"/>
              <a:ext cx="4495461" cy="683264"/>
            </a:xfrm>
            <a:prstGeom prst="roundRect">
              <a:avLst/>
            </a:prstGeom>
            <a:noFill/>
            <a:ln>
              <a:solidFill>
                <a:srgbClr val="2D3BD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93970CE-5AF6-4162-FE56-6F9D060A37DB}"/>
                </a:ext>
              </a:extLst>
            </p:cNvPr>
            <p:cNvSpPr txBox="1"/>
            <p:nvPr/>
          </p:nvSpPr>
          <p:spPr>
            <a:xfrm>
              <a:off x="2961782" y="391242"/>
              <a:ext cx="41571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latin typeface="Athelas Regular"/>
                  <a:cs typeface="Athelas Regular"/>
                </a:rPr>
                <a:t>MOBILES ET CARILLONS DANS LE JARDIN AU CE1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03561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624</Words>
  <Application>Microsoft Macintosh PowerPoint</Application>
  <PresentationFormat>Affichage à l'écran (4:3)</PresentationFormat>
  <Paragraphs>101</Paragraphs>
  <Slides>4</Slides>
  <Notes>4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Athelas Regular</vt:lpstr>
      <vt:lpstr>Calibri</vt:lpstr>
      <vt:lpstr>Helvetica Neue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E-CAHIER PEAC</dc:title>
  <dc:subject>Tous cycles</dc:subject>
  <dc:creator>Mihimana ROTA</dc:creator>
  <cp:keywords/>
  <dc:description/>
  <cp:lastModifiedBy>TIARENUI BECQUET</cp:lastModifiedBy>
  <cp:revision>170</cp:revision>
  <dcterms:created xsi:type="dcterms:W3CDTF">2019-04-24T01:22:54Z</dcterms:created>
  <dcterms:modified xsi:type="dcterms:W3CDTF">2026-09-19T17:50:46Z</dcterms:modified>
  <cp:category/>
</cp:coreProperties>
</file>