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1" r:id="rId2"/>
    <p:sldId id="265" r:id="rId3"/>
    <p:sldId id="266" r:id="rId4"/>
    <p:sldId id="267" r:id="rId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E9B4BE"/>
    <a:srgbClr val="C39222"/>
    <a:srgbClr val="146AD2"/>
    <a:srgbClr val="C02736"/>
    <a:srgbClr val="EF5061"/>
    <a:srgbClr val="AD0B4A"/>
    <a:srgbClr val="FDFFA0"/>
    <a:srgbClr val="FFE555"/>
    <a:srgbClr val="53B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652" autoAdjust="0"/>
  </p:normalViewPr>
  <p:slideViewPr>
    <p:cSldViewPr snapToGrid="0" snapToObjects="1">
      <p:cViewPr varScale="1">
        <p:scale>
          <a:sx n="108" d="100"/>
          <a:sy n="108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E8CDC-7DD6-DF49-BA3D-76ACAD662451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3C3AB-206F-4947-A741-62D1A8AC80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97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71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55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7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92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11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35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56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6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16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21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5EE-F115-8A48-9A90-94A7C93EA08C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16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766742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2851323" y="852672"/>
            <a:ext cx="4157180" cy="682954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851323" y="962634"/>
            <a:ext cx="4157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thelas Regular"/>
                <a:cs typeface="Athelas Regular"/>
              </a:rPr>
              <a:t>DES TRACES AVEC LE CORPS EN SG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994370" y="2123382"/>
            <a:ext cx="2225002" cy="2525500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060869" y="2173858"/>
            <a:ext cx="222500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thelas Regular"/>
                <a:cs typeface="Athelas Regular"/>
              </a:rPr>
              <a:t>PROJET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À deux, nous avons réalisé une grande production avec les traces de nos mains et de nos doigts.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Dictée à l’adulte : raconter ce que nous avons voulu montrer.</a:t>
            </a:r>
            <a:endParaRPr lang="fr-FR" sz="14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3630053" y="2123382"/>
            <a:ext cx="2635677" cy="25255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696551" y="2503237"/>
            <a:ext cx="2575771" cy="132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dirty="0">
                <a:solidFill>
                  <a:srgbClr val="000000"/>
                </a:solidFill>
                <a:latin typeface="Athelas Regular"/>
                <a:cs typeface="Athelas Regular"/>
              </a:rPr>
              <a:t>DOMAINES ARTISTIQUES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Domaine dominant: 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Arts visuels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6637112" y="1885558"/>
            <a:ext cx="2225002" cy="2763324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6630520" y="1978948"/>
            <a:ext cx="2225001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400" dirty="0">
                <a:latin typeface="Athelas Regular"/>
                <a:cs typeface="Athelas Regular"/>
              </a:rPr>
              <a:t>NOTRE PRODUCTION</a:t>
            </a:r>
          </a:p>
          <a:p>
            <a:r>
              <a:rPr lang="fr-FR" sz="2400" dirty="0">
                <a:effectLst/>
                <a:latin typeface="Helvetica Neue" panose="02000503000000020004" pitchFamily="2" charset="0"/>
              </a:rPr>
              <a:t> 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Nous avons laissé des traces avec…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Nous avons choisi de…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Notre production fait penser à…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Phrases recueillies en dictée à l’adulte.</a:t>
            </a:r>
            <a:endParaRPr lang="fr-FR" sz="14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1006350" y="5092204"/>
            <a:ext cx="7819822" cy="1413835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17094" y="5281183"/>
            <a:ext cx="7709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thelas Regular"/>
                <a:cs typeface="Athelas Regular"/>
              </a:rPr>
              <a:t>MES IMPRESSIONS - MON RESSENTI</a:t>
            </a:r>
            <a:r>
              <a:rPr lang="mr-IN" dirty="0">
                <a:latin typeface="Athelas Regular"/>
                <a:cs typeface="Athelas Regular"/>
              </a:rPr>
              <a:t>…</a:t>
            </a:r>
            <a:r>
              <a:rPr lang="fr-FR" dirty="0">
                <a:latin typeface="Athelas Regular"/>
                <a:cs typeface="Athelas Regular"/>
              </a:rPr>
              <a:t> </a:t>
            </a: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(pour l’ensemble du projet)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</a:rPr>
              <a:t>J’ai aimé…     J’ai trouvé difficile…     Je suis fier / fière de…</a:t>
            </a:r>
          </a:p>
          <a:p>
            <a:r>
              <a:rPr lang="fr-FR" sz="1600" i="1" dirty="0">
                <a:solidFill>
                  <a:srgbClr val="3366FF"/>
                </a:solidFill>
                <a:effectLst/>
              </a:rPr>
              <a:t>L’élève choisit une photo ; l’adulte écrit sa phrase.</a:t>
            </a:r>
            <a:endParaRPr lang="fr-FR" sz="1600" dirty="0">
              <a:effectLst/>
              <a:latin typeface="Helvetica Neue" panose="02000503000000020004" pitchFamily="2" charset="0"/>
            </a:endParaRPr>
          </a:p>
          <a:p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851323" y="251694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à préciser (Périodes 2 à 3)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C7BCA1F-46C8-0515-AE5E-5C6C9ADC6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4317" y="174531"/>
            <a:ext cx="11906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9CE68F18-1A54-FE9E-DC52-D91A38C542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9" t="49720" r="2697" b="4271"/>
          <a:stretch/>
        </p:blipFill>
        <p:spPr>
          <a:xfrm>
            <a:off x="911482" y="81068"/>
            <a:ext cx="1517686" cy="153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9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778724" y="1372465"/>
            <a:ext cx="2779440" cy="2981667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958432" y="1441488"/>
            <a:ext cx="242002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ARTISTE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</a:rPr>
              <a:t>Richard Long</a:t>
            </a:r>
          </a:p>
          <a:p>
            <a:r>
              <a:rPr lang="fr-FR" sz="1200" i="1" dirty="0">
                <a:solidFill>
                  <a:srgbClr val="3366FF"/>
                </a:solidFill>
                <a:effectLst/>
              </a:rPr>
              <a:t>Un artiste qui marche, peint avec son corps et utilise des matières naturelles.</a:t>
            </a:r>
            <a:endParaRPr lang="fr-FR" sz="1200" dirty="0">
              <a:solidFill>
                <a:srgbClr val="3366FF"/>
              </a:solidFill>
              <a:effectLst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1162092" y="5595433"/>
            <a:ext cx="7664079" cy="1052186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84706" y="5617445"/>
            <a:ext cx="7664079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fr-FR" sz="1200" dirty="0">
                <a:latin typeface="Athelas Regular"/>
                <a:cs typeface="Athelas Regular"/>
              </a:rPr>
              <a:t>PHRASE COLLECTIVE – DICTÉE À L’ADULTE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</a:rPr>
              <a:t>Nous avons compris qu’un artiste peut refaire plusieurs fois la même trace et choisir où la placer pour faire ressentir quelque chose.</a:t>
            </a:r>
            <a:endParaRPr lang="fr-FR" sz="1400" dirty="0">
              <a:solidFill>
                <a:srgbClr val="3366FF"/>
              </a:solidFill>
              <a:effectLst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690082" y="1164088"/>
            <a:ext cx="2436744" cy="321205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fr-FR" sz="1400" dirty="0">
              <a:solidFill>
                <a:srgbClr val="3366FF"/>
              </a:solidFill>
              <a:latin typeface="Athelas Regular"/>
              <a:cs typeface="Athelas Regular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822000" y="1252688"/>
            <a:ext cx="2436744" cy="74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L’ARTISTE EN ACTION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Il utilise de la boue et répète ses gestes.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193679" y="1125736"/>
            <a:ext cx="2779439" cy="332178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289819" y="1164088"/>
            <a:ext cx="241668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ŒUVRES RENCONTRÉES</a:t>
            </a:r>
            <a:endParaRPr lang="fr-FR" sz="1200" dirty="0">
              <a:solidFill>
                <a:srgbClr val="1F4E79"/>
              </a:solidFill>
              <a:latin typeface="Athelas Regular"/>
              <a:cs typeface="Arial"/>
            </a:endParaRPr>
          </a:p>
          <a:p>
            <a:r>
              <a:rPr lang="fr-FR" sz="1200" dirty="0">
                <a:solidFill>
                  <a:srgbClr val="3366FF"/>
                </a:solidFill>
                <a:effectLst/>
              </a:rPr>
              <a:t>River Avon Mud </a:t>
            </a:r>
            <a:r>
              <a:rPr lang="fr-FR" sz="1200" dirty="0" err="1">
                <a:solidFill>
                  <a:srgbClr val="3366FF"/>
                </a:solidFill>
                <a:effectLst/>
              </a:rPr>
              <a:t>Drawing</a:t>
            </a:r>
            <a:r>
              <a:rPr lang="fr-FR" sz="1200" dirty="0">
                <a:solidFill>
                  <a:srgbClr val="3366FF"/>
                </a:solidFill>
                <a:effectLst/>
              </a:rPr>
              <a:t>, 1983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</a:rPr>
              <a:t>Mud Hand </a:t>
            </a:r>
            <a:r>
              <a:rPr lang="fr-FR" sz="1200" dirty="0" err="1">
                <a:solidFill>
                  <a:srgbClr val="3366FF"/>
                </a:solidFill>
                <a:effectLst/>
              </a:rPr>
              <a:t>Circles</a:t>
            </a:r>
            <a:r>
              <a:rPr lang="fr-FR" sz="1200" dirty="0">
                <a:solidFill>
                  <a:srgbClr val="3366FF"/>
                </a:solidFill>
                <a:effectLst/>
              </a:rPr>
              <a:t>, 1989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2093" y="4600955"/>
            <a:ext cx="2396070" cy="71889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233897" y="4632288"/>
            <a:ext cx="225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J’ai découvert Richard Long : il utilise son corps et de la boue pour laisser des traces.</a:t>
            </a:r>
            <a:endParaRPr lang="fr-FR" sz="1200" dirty="0">
              <a:effectLst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793037" y="4603056"/>
            <a:ext cx="2436744" cy="716798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793036" y="4705365"/>
            <a:ext cx="2376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J’ai observé qu’il répète une trace et qu’il forme souvent un cercle.</a:t>
            </a:r>
            <a:endParaRPr lang="fr-FR" sz="1200" dirty="0"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45432" y="4603056"/>
            <a:ext cx="2425322" cy="716798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6445433" y="4622078"/>
            <a:ext cx="2324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Devant son œuvre, je ressens… parce que…</a:t>
            </a:r>
          </a:p>
          <a:p>
            <a:r>
              <a:rPr lang="fr-FR" sz="1200" b="1" i="1" dirty="0">
                <a:effectLst/>
              </a:rPr>
              <a:t>Dictée à l’adulte.</a:t>
            </a:r>
            <a:endParaRPr lang="fr-FR" sz="1200" b="1" dirty="0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RENCONTRES     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Fréquenter</a:t>
            </a:r>
          </a:p>
        </p:txBody>
      </p:sp>
      <p:sp>
        <p:nvSpPr>
          <p:cNvPr id="34" name="Rectangle à coins arrondis 33"/>
          <p:cNvSpPr/>
          <p:nvPr/>
        </p:nvSpPr>
        <p:spPr>
          <a:xfrm>
            <a:off x="2902865" y="475034"/>
            <a:ext cx="4495461" cy="459866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/>
          <p:cNvSpPr txBox="1"/>
          <p:nvPr/>
        </p:nvSpPr>
        <p:spPr>
          <a:xfrm>
            <a:off x="2902866" y="126886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 à préciser (Périodes 2 à 3)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44DAF-D650-62C2-5417-4A245227E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7095" y="81068"/>
            <a:ext cx="739076" cy="9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8C4AC7-A642-EEE9-5B58-016F14B92B8B}"/>
              </a:ext>
            </a:extLst>
          </p:cNvPr>
          <p:cNvSpPr txBox="1"/>
          <p:nvPr/>
        </p:nvSpPr>
        <p:spPr>
          <a:xfrm>
            <a:off x="2887316" y="534570"/>
            <a:ext cx="4157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thelas Regular"/>
                <a:cs typeface="Athelas Regular"/>
              </a:rPr>
              <a:t>DES TRACES AVEC LE CORPS EN SG</a:t>
            </a:r>
          </a:p>
        </p:txBody>
      </p:sp>
      <p:pic>
        <p:nvPicPr>
          <p:cNvPr id="9" name="Image 8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ADAFC782-AE2A-C726-411E-0130678BD9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9" t="49720" r="2697" b="4271"/>
          <a:stretch/>
        </p:blipFill>
        <p:spPr>
          <a:xfrm>
            <a:off x="911482" y="81068"/>
            <a:ext cx="964334" cy="97269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6BB85E4-CD44-2225-8D90-A74F74F31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290" y="2484913"/>
            <a:ext cx="1798225" cy="179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447BB1-FD68-4EF9-60AF-17322E97C29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6625" y="3002066"/>
            <a:ext cx="1215851" cy="13206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C9B5569-D1E1-6157-982C-FCEB2E9E452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8254" y="2996457"/>
            <a:ext cx="1150200" cy="132622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8D7524B-649B-C43E-58B6-81D2F6F8A87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0081" y="1954974"/>
            <a:ext cx="1320320" cy="880859"/>
          </a:xfrm>
          <a:prstGeom prst="rect">
            <a:avLst/>
          </a:prstGeom>
        </p:spPr>
      </p:pic>
      <p:pic>
        <p:nvPicPr>
          <p:cNvPr id="18" name="Image 17" descr="Une image contenant tapis, motif, cercle, Motif&#10;&#10;Description générée automatiquement">
            <a:extLst>
              <a:ext uri="{FF2B5EF4-FFF2-40B4-BE49-F238E27FC236}">
                <a16:creationId xmlns:a16="http://schemas.microsoft.com/office/drawing/2014/main" id="{D58EA7A4-86DA-D84A-C007-23FB105FBF8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8093" y="1893930"/>
            <a:ext cx="1182968" cy="1182968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94590FF2-9817-D123-B14D-9701D562E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1651" y="3216113"/>
            <a:ext cx="1693015" cy="126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222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1046605" y="1315877"/>
            <a:ext cx="2420029" cy="3005630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955079" y="1322957"/>
            <a:ext cx="2420028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EXPLORER 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Essayer librement plusieurs gestes et plusieurs matières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latin typeface="Arial"/>
                <a:ea typeface="Arial"/>
                <a:cs typeface="Arial"/>
              </a:rPr>
              <a:t>PHOTOS DES PREMIERS ESSAIS 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158750" y="5607415"/>
            <a:ext cx="7667421" cy="1040204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58750" y="5607415"/>
            <a:ext cx="766742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thelas Regular"/>
                <a:cs typeface="Athelas Regular"/>
              </a:rPr>
              <a:t>MES IMPRESSIONS, MES ÉMOTIONS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J’ai aimé…     J’ai été surpris(e) par…     Notre production me fait penser à…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</a:rPr>
              <a:t>Une phrase par élève, écrite par l’adulte.</a:t>
            </a:r>
            <a:endParaRPr lang="fr-FR" sz="1400" dirty="0">
              <a:solidFill>
                <a:srgbClr val="3366FF"/>
              </a:solidFill>
              <a:effectLst/>
            </a:endParaRPr>
          </a:p>
          <a:p>
            <a:endParaRPr lang="fr-FR" sz="1600" i="1" strike="sngStrike" dirty="0">
              <a:latin typeface="Athelas Regular"/>
              <a:cs typeface="Athelas Regular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649689" y="1322957"/>
            <a:ext cx="2612687" cy="301053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737660" y="1346680"/>
            <a:ext cx="2436744" cy="234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APPRENDRE DES GESTES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Mains : charger, poser, appuyer, retirer.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Doigts : imprimer, étaler, frotter.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Organiser : juxtaposer ou superposer.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ea typeface="Arial"/>
                <a:cs typeface="Arial"/>
              </a:rPr>
              <a:t>PHOTOS D’UN GESTE OU D’UNE PROCÉDURE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445430" y="1414260"/>
            <a:ext cx="2416682" cy="2788085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445430" y="1492121"/>
            <a:ext cx="2416681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CRÉER À DEUX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Choisir les traces, leur place et l’effet recherché.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ea typeface="Arial"/>
                <a:cs typeface="Arial"/>
              </a:rPr>
              <a:t>PHOTOS DE LA PRODUCTION FINALE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6759" y="4492897"/>
            <a:ext cx="2399413" cy="104626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190369" y="4657168"/>
            <a:ext cx="2276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J’ai essayé plusieurs gestes et plusieurs matières pour obtenir des traces différentes.</a:t>
            </a:r>
            <a:endParaRPr lang="fr-FR" sz="1200" dirty="0">
              <a:effectLst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5984" y="4533300"/>
            <a:ext cx="2436744" cy="978020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805984" y="4721550"/>
            <a:ext cx="2547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J’ai appris à réaliser une trace en suivant des étapes.</a:t>
            </a:r>
            <a:endParaRPr lang="fr-FR" sz="1200" dirty="0"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45430" y="4447320"/>
            <a:ext cx="2416681" cy="104626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6445430" y="4618858"/>
            <a:ext cx="2344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  <a:latin typeface="Helvetica Neue" panose="02000503000000020004" pitchFamily="2" charset="0"/>
              </a:rPr>
              <a:t>Avec mon camarade, nous avons choisi les traces, leur place et l’effet recherché.</a:t>
            </a:r>
            <a:endParaRPr lang="fr-FR" sz="1200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	PRATIQUES     </a:t>
            </a:r>
            <a:r>
              <a:rPr lang="fr-FR" sz="2000" b="1" dirty="0">
                <a:solidFill>
                  <a:srgbClr val="F2F2F2"/>
                </a:solidFill>
                <a:latin typeface="Arial"/>
                <a:cs typeface="Arial"/>
              </a:rPr>
              <a:t>Pratiquer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3D0F725-E4E7-AE22-9074-9BEF5FAD2B26}"/>
              </a:ext>
            </a:extLst>
          </p:cNvPr>
          <p:cNvSpPr txBox="1"/>
          <p:nvPr/>
        </p:nvSpPr>
        <p:spPr>
          <a:xfrm>
            <a:off x="2854326" y="504912"/>
            <a:ext cx="4157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thelas Regular"/>
                <a:cs typeface="Athelas Regular"/>
              </a:rPr>
              <a:t>DES TRACES AVEC LE CORPS EN SG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26E4D8-E4FD-C3B7-28FD-D0D8EB514A55}"/>
              </a:ext>
            </a:extLst>
          </p:cNvPr>
          <p:cNvSpPr txBox="1"/>
          <p:nvPr/>
        </p:nvSpPr>
        <p:spPr>
          <a:xfrm>
            <a:off x="2902866" y="41924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 à préciser (Périodes 2 à 3)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9E066C-2DB3-73A4-E24C-DE7AE580A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9411" y="81068"/>
            <a:ext cx="776760" cy="101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à coins arrondis 33">
            <a:extLst>
              <a:ext uri="{FF2B5EF4-FFF2-40B4-BE49-F238E27FC236}">
                <a16:creationId xmlns:a16="http://schemas.microsoft.com/office/drawing/2014/main" id="{FDA3BCCA-861B-9E66-BF21-BD6DB8FD1650}"/>
              </a:ext>
            </a:extLst>
          </p:cNvPr>
          <p:cNvSpPr/>
          <p:nvPr/>
        </p:nvSpPr>
        <p:spPr>
          <a:xfrm>
            <a:off x="2902866" y="475034"/>
            <a:ext cx="4341082" cy="459866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48A967FF-341A-A041-B2E6-3E027F8434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9" t="49720" r="2697" b="4271"/>
          <a:stretch/>
        </p:blipFill>
        <p:spPr>
          <a:xfrm>
            <a:off x="911482" y="81068"/>
            <a:ext cx="964334" cy="9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80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1121441" y="1422222"/>
            <a:ext cx="2420029" cy="2931909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108185" y="1477339"/>
            <a:ext cx="2420028" cy="203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VOCABULAIRE</a:t>
            </a:r>
          </a:p>
          <a:p>
            <a:r>
              <a:rPr lang="fr-FR" sz="1400" b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Actions : 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imprimer, étaler, frotter, juxtaposer, superposer.</a:t>
            </a:r>
          </a:p>
          <a:p>
            <a:r>
              <a:rPr lang="fr-FR" sz="1400" b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Traces : 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opaque, transparente, épaisse, fine, régulière, irrégulière.</a:t>
            </a:r>
          </a:p>
          <a:p>
            <a:r>
              <a:rPr lang="fr-FR" sz="1400" b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Espace : </a:t>
            </a:r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haut, en bas, au centre, au bord.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133427" y="5607414"/>
            <a:ext cx="7740692" cy="1040204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145414" y="5607414"/>
            <a:ext cx="7728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cs typeface="Athelas Regular"/>
              </a:rPr>
              <a:t>MON ESPACE PERSONNEL </a:t>
            </a:r>
            <a:endParaRPr lang="fr-FR" sz="1600" b="1" dirty="0">
              <a:solidFill>
                <a:srgbClr val="3366FF"/>
              </a:solidFill>
              <a:latin typeface="Athelas Regular"/>
              <a:cs typeface="Athelas Regular"/>
            </a:endParaRP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 trace préférée : ajouter une photo ou un fragment de production.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 Je l’ai choisie parce que… » — dictée à l’adulte.</a:t>
            </a:r>
            <a:endParaRPr lang="fr-FR" sz="14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 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3800304" y="1440261"/>
            <a:ext cx="2436744" cy="2714963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824278" y="1491757"/>
            <a:ext cx="2436744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REPÈRES CULTURELS :</a:t>
            </a:r>
          </a:p>
          <a:p>
            <a:endParaRPr lang="fr-FR" sz="1600" dirty="0">
              <a:solidFill>
                <a:srgbClr val="3366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Richard Long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L’art avec le corps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L’empreinte dans l’art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457437" y="1398173"/>
            <a:ext cx="2416682" cy="2895830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409490" y="1497947"/>
            <a:ext cx="2416681" cy="123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DOMAINES EN LIEN :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Langage oral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Vivre ensemble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Matières et supports.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1441" y="4409248"/>
            <a:ext cx="2420029" cy="100645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153292" y="4610620"/>
            <a:ext cx="24080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</a:rPr>
              <a:t>Je sais dire comment j’ai réalisé une trace et expliquer un choix.</a:t>
            </a:r>
            <a:endParaRPr lang="fr-FR" sz="1400" dirty="0">
              <a:effectLst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0304" y="4346931"/>
            <a:ext cx="2448726" cy="1068776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800304" y="4518286"/>
            <a:ext cx="243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Je retiens </a:t>
            </a:r>
            <a:r>
              <a:rPr lang="fr-FR" sz="1400" b="1" dirty="0">
                <a:ea typeface="Arial"/>
                <a:cs typeface="Arial"/>
              </a:rPr>
              <a:t>qu’un même geste produit des traces différentes selon la matière, l’appui et le support.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97504" y="4361986"/>
            <a:ext cx="2420029" cy="1050294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6385522" y="4531885"/>
            <a:ext cx="24080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</a:rPr>
              <a:t>Je suis attentif/</a:t>
            </a:r>
            <a:r>
              <a:rPr lang="fr-FR" sz="1400" b="1" dirty="0" err="1">
                <a:effectLst/>
              </a:rPr>
              <a:t>ve</a:t>
            </a:r>
            <a:r>
              <a:rPr lang="fr-FR" sz="1400" dirty="0">
                <a:effectLst/>
              </a:rPr>
              <a:t> </a:t>
            </a:r>
            <a:r>
              <a:rPr lang="fr-FR" sz="1400" b="1" dirty="0">
                <a:effectLst/>
              </a:rPr>
              <a:t>à mon geste, à la place de mes traces et à mon camarade.</a:t>
            </a:r>
            <a:endParaRPr lang="fr-FR" sz="1400" dirty="0">
              <a:effectLst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CONNAISSANCES     </a:t>
            </a:r>
            <a:r>
              <a:rPr lang="fr-FR" sz="2000" b="1" dirty="0">
                <a:solidFill>
                  <a:srgbClr val="F2F2F2"/>
                </a:solidFill>
                <a:latin typeface="Arial"/>
                <a:cs typeface="Arial"/>
              </a:rPr>
              <a:t>S’approprier</a:t>
            </a:r>
          </a:p>
        </p:txBody>
      </p:sp>
      <p:sp>
        <p:nvSpPr>
          <p:cNvPr id="3" name="Rectangle à coins arrondis 33">
            <a:extLst>
              <a:ext uri="{FF2B5EF4-FFF2-40B4-BE49-F238E27FC236}">
                <a16:creationId xmlns:a16="http://schemas.microsoft.com/office/drawing/2014/main" id="{C9590448-8C1C-631D-B6CF-2499681BB681}"/>
              </a:ext>
            </a:extLst>
          </p:cNvPr>
          <p:cNvSpPr/>
          <p:nvPr/>
        </p:nvSpPr>
        <p:spPr>
          <a:xfrm>
            <a:off x="2902865" y="475034"/>
            <a:ext cx="4157179" cy="459866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0EB0351-05EB-4FDF-FC76-2899FC09FD66}"/>
              </a:ext>
            </a:extLst>
          </p:cNvPr>
          <p:cNvSpPr txBox="1"/>
          <p:nvPr/>
        </p:nvSpPr>
        <p:spPr>
          <a:xfrm>
            <a:off x="2981426" y="493526"/>
            <a:ext cx="3854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thelas Regular"/>
                <a:cs typeface="Athelas Regular"/>
              </a:rPr>
              <a:t>DES TRACES AVEC LE CORPS EN SG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C4282E-5476-1BF7-73E9-7BB8AAFBF300}"/>
              </a:ext>
            </a:extLst>
          </p:cNvPr>
          <p:cNvSpPr txBox="1"/>
          <p:nvPr/>
        </p:nvSpPr>
        <p:spPr>
          <a:xfrm>
            <a:off x="2902866" y="126886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Date :  à préciser (Périodes 2 à 3)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CCCA4CC-CD6C-DE1F-ABD4-92E1E640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7095" y="81068"/>
            <a:ext cx="739076" cy="9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4DB30CAC-D89D-FB32-3245-9442DBBDF5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9" t="49720" r="2697" b="4271"/>
          <a:stretch/>
        </p:blipFill>
        <p:spPr>
          <a:xfrm>
            <a:off x="911482" y="81068"/>
            <a:ext cx="964334" cy="9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561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583</Words>
  <Application>Microsoft Macintosh PowerPoint</Application>
  <PresentationFormat>Affichage à l'écran (4:3)</PresentationFormat>
  <Paragraphs>94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Athelas Regular</vt:lpstr>
      <vt:lpstr>Calibri</vt:lpstr>
      <vt:lpstr>Helvetica Neue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E-CAHIER PEAC</dc:title>
  <dc:subject>Tous cycles</dc:subject>
  <dc:creator>Mihimana ROTA</dc:creator>
  <cp:keywords/>
  <dc:description/>
  <cp:lastModifiedBy>TIARENUI BECQUET</cp:lastModifiedBy>
  <cp:revision>169</cp:revision>
  <dcterms:created xsi:type="dcterms:W3CDTF">2019-04-24T01:22:54Z</dcterms:created>
  <dcterms:modified xsi:type="dcterms:W3CDTF">2026-09-21T11:32:00Z</dcterms:modified>
  <cp:category/>
</cp:coreProperties>
</file>